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39.jpg" ContentType="image/pn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4" r:id="rId9"/>
    <p:sldId id="269" r:id="rId10"/>
    <p:sldId id="270" r:id="rId11"/>
    <p:sldId id="271" r:id="rId12"/>
    <p:sldId id="272" r:id="rId13"/>
    <p:sldId id="265" r:id="rId14"/>
    <p:sldId id="276" r:id="rId15"/>
    <p:sldId id="292" r:id="rId16"/>
    <p:sldId id="293" r:id="rId17"/>
    <p:sldId id="283" r:id="rId18"/>
    <p:sldId id="280" r:id="rId19"/>
    <p:sldId id="281" r:id="rId20"/>
    <p:sldId id="282" r:id="rId21"/>
    <p:sldId id="266" r:id="rId22"/>
    <p:sldId id="289" r:id="rId23"/>
    <p:sldId id="284" r:id="rId24"/>
    <p:sldId id="286" r:id="rId25"/>
    <p:sldId id="288" r:id="rId26"/>
    <p:sldId id="290" r:id="rId27"/>
    <p:sldId id="291" r:id="rId28"/>
    <p:sldId id="268" r:id="rId29"/>
    <p:sldId id="267" r:id="rId30"/>
    <p:sldId id="294" r:id="rId31"/>
    <p:sldId id="295" r:id="rId3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1F1"/>
    <a:srgbClr val="FF0000"/>
    <a:srgbClr val="3371C0"/>
    <a:srgbClr val="FF2927"/>
    <a:srgbClr val="74D11B"/>
    <a:srgbClr val="C5602A"/>
    <a:srgbClr val="C3722D"/>
    <a:srgbClr val="5B9CD5"/>
    <a:srgbClr val="0062A1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18"/>
    <p:restoredTop sz="88048"/>
  </p:normalViewPr>
  <p:slideViewPr>
    <p:cSldViewPr snapToGrid="0" snapToObjects="1">
      <p:cViewPr varScale="1">
        <p:scale>
          <a:sx n="147" d="100"/>
          <a:sy n="147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0DF04-54E2-4CCF-A0FB-96CA750E323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567832E-F5D3-4E80-BB78-4AB96F41EE32}">
      <dgm:prSet phldrT="[文本]" custT="1"/>
      <dgm:spPr>
        <a:solidFill>
          <a:srgbClr val="C0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zh-CN" sz="3200" b="1" dirty="0" smtClean="0">
              <a:latin typeface="Microsoft YaHei" charset="-122"/>
              <a:ea typeface="Microsoft YaHei" charset="-122"/>
              <a:cs typeface="Microsoft YaHei" charset="-122"/>
            </a:rPr>
            <a:t>Difficult</a:t>
          </a:r>
          <a:r>
            <a:rPr lang="zh-CN" altLang="en-US" sz="3200" b="1" dirty="0" smtClean="0">
              <a:latin typeface="Microsoft YaHei" charset="-122"/>
              <a:ea typeface="Microsoft YaHei" charset="-122"/>
              <a:cs typeface="Microsoft YaHei" charset="-122"/>
            </a:rPr>
            <a:t> </a:t>
          </a:r>
        </a:p>
        <a:p>
          <a:pPr>
            <a:spcAft>
              <a:spcPts val="0"/>
            </a:spcAft>
          </a:pPr>
          <a:r>
            <a:rPr lang="en-US" altLang="zh-CN" sz="3200" b="1" dirty="0" smtClean="0">
              <a:latin typeface="Microsoft YaHei" charset="-122"/>
              <a:ea typeface="Microsoft YaHei" charset="-122"/>
              <a:cs typeface="Microsoft YaHei" charset="-122"/>
            </a:rPr>
            <a:t>to use</a:t>
          </a:r>
          <a:endParaRPr lang="zh-CN" altLang="en-US" sz="3200" dirty="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4D73ACF3-CC17-4B63-B11E-AA84A2F8C3DC}" type="parTrans" cxnId="{F54E6270-180E-46B2-AB3F-245F4528ED23}">
      <dgm:prSet/>
      <dgm:spPr/>
      <dgm:t>
        <a:bodyPr/>
        <a:lstStyle/>
        <a:p>
          <a:endParaRPr lang="zh-CN" altLang="en-US"/>
        </a:p>
      </dgm:t>
    </dgm:pt>
    <dgm:pt modelId="{C16D1D84-A28E-498F-AC6E-ABFC16E2DBFA}" type="sibTrans" cxnId="{F54E6270-180E-46B2-AB3F-245F4528ED23}">
      <dgm:prSet/>
      <dgm:spPr/>
      <dgm:t>
        <a:bodyPr/>
        <a:lstStyle/>
        <a:p>
          <a:endParaRPr lang="zh-CN" altLang="en-US"/>
        </a:p>
      </dgm:t>
    </dgm:pt>
    <dgm:pt modelId="{E0F243EA-421B-4A27-AA53-7AE4E3604D57}">
      <dgm:prSet phldrT="[文本]" custT="1"/>
      <dgm:spPr>
        <a:solidFill>
          <a:srgbClr val="C0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zh-CN" sz="3200" b="1" dirty="0" smtClean="0">
              <a:latin typeface="Microsoft YaHei" charset="-122"/>
              <a:ea typeface="Microsoft YaHei" charset="-122"/>
              <a:cs typeface="Microsoft YaHei" charset="-122"/>
            </a:rPr>
            <a:t>Unstable/</a:t>
          </a:r>
          <a:endParaRPr lang="zh-CN" altLang="en-US" sz="3200" b="1" dirty="0" smtClean="0">
            <a:latin typeface="Microsoft YaHei" charset="-122"/>
            <a:ea typeface="Microsoft YaHei" charset="-122"/>
            <a:cs typeface="Microsoft YaHei" charset="-122"/>
          </a:endParaRPr>
        </a:p>
        <a:p>
          <a:pPr>
            <a:spcAft>
              <a:spcPts val="0"/>
            </a:spcAft>
          </a:pPr>
          <a:r>
            <a:rPr lang="en-US" altLang="zh-CN" sz="3000" b="1" dirty="0" smtClean="0">
              <a:latin typeface="Microsoft YaHei" charset="-122"/>
              <a:ea typeface="Microsoft YaHei" charset="-122"/>
              <a:cs typeface="Microsoft YaHei" charset="-122"/>
            </a:rPr>
            <a:t>not</a:t>
          </a:r>
          <a:r>
            <a:rPr lang="zh-CN" altLang="en-US" sz="3000" b="1" dirty="0" smtClean="0">
              <a:latin typeface="Microsoft YaHei" charset="-122"/>
              <a:ea typeface="Microsoft YaHei" charset="-122"/>
              <a:cs typeface="Microsoft YaHei" charset="-122"/>
            </a:rPr>
            <a:t> </a:t>
          </a:r>
          <a:r>
            <a:rPr lang="en-US" altLang="zh-CN" sz="3000" b="1" dirty="0" smtClean="0">
              <a:latin typeface="Microsoft YaHei" charset="-122"/>
              <a:ea typeface="Microsoft YaHei" charset="-122"/>
              <a:cs typeface="Microsoft YaHei" charset="-122"/>
            </a:rPr>
            <a:t>available</a:t>
          </a:r>
          <a:endParaRPr lang="zh-CN" altLang="en-US" sz="3000" b="1" dirty="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080895DC-948A-4171-9026-8BE861BA127B}" type="parTrans" cxnId="{1A8A33A5-B7A0-4DB6-9CB2-61FF6E119790}">
      <dgm:prSet/>
      <dgm:spPr/>
      <dgm:t>
        <a:bodyPr/>
        <a:lstStyle/>
        <a:p>
          <a:endParaRPr lang="zh-CN" altLang="en-US"/>
        </a:p>
      </dgm:t>
    </dgm:pt>
    <dgm:pt modelId="{AD1D760B-3FDA-4C95-BE2C-6B3DE6797714}" type="sibTrans" cxnId="{1A8A33A5-B7A0-4DB6-9CB2-61FF6E119790}">
      <dgm:prSet/>
      <dgm:spPr/>
      <dgm:t>
        <a:bodyPr/>
        <a:lstStyle/>
        <a:p>
          <a:endParaRPr lang="zh-CN" altLang="en-US"/>
        </a:p>
      </dgm:t>
    </dgm:pt>
    <dgm:pt modelId="{42ED247A-EA4E-43BC-BB30-F373561F1294}">
      <dgm:prSet phldrT="[文本]" custT="1"/>
      <dgm:spPr>
        <a:solidFill>
          <a:srgbClr val="C00000"/>
        </a:solidFill>
      </dgm:spPr>
      <dgm:t>
        <a:bodyPr/>
        <a:lstStyle/>
        <a:p>
          <a:r>
            <a:rPr lang="en-US" altLang="zh-CN" sz="3600" b="1" dirty="0" smtClean="0">
              <a:latin typeface="Microsoft YaHei" charset="-122"/>
              <a:ea typeface="Microsoft YaHei" charset="-122"/>
              <a:cs typeface="Microsoft YaHei" charset="-122"/>
            </a:rPr>
            <a:t>Expensive</a:t>
          </a:r>
          <a:endParaRPr lang="zh-CN" altLang="en-US" sz="3600" b="1" dirty="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BB81740E-BEF0-49F9-A213-79BDCA1B77BC}" type="parTrans" cxnId="{202FA54C-05EF-4DC1-BCC1-F29184F9A482}">
      <dgm:prSet/>
      <dgm:spPr/>
      <dgm:t>
        <a:bodyPr/>
        <a:lstStyle/>
        <a:p>
          <a:endParaRPr lang="zh-CN" altLang="en-US"/>
        </a:p>
      </dgm:t>
    </dgm:pt>
    <dgm:pt modelId="{87F0B28E-66E4-441F-9A6C-600974F64BD7}" type="sibTrans" cxnId="{202FA54C-05EF-4DC1-BCC1-F29184F9A482}">
      <dgm:prSet/>
      <dgm:spPr/>
      <dgm:t>
        <a:bodyPr/>
        <a:lstStyle/>
        <a:p>
          <a:endParaRPr lang="zh-CN" altLang="en-US"/>
        </a:p>
      </dgm:t>
    </dgm:pt>
    <dgm:pt modelId="{EE2EDDA7-B960-4696-BB5E-7517D737EF1A}">
      <dgm:prSet phldrT="[文本]" custT="1"/>
      <dgm:spPr>
        <a:solidFill>
          <a:srgbClr val="C00000"/>
        </a:solidFill>
      </dgm:spPr>
      <dgm:t>
        <a:bodyPr/>
        <a:lstStyle/>
        <a:p>
          <a:r>
            <a:rPr lang="en-US" altLang="zh-CN" sz="3600" b="1" dirty="0" smtClean="0">
              <a:latin typeface="Microsoft YaHei" charset="-122"/>
              <a:ea typeface="Microsoft YaHei" charset="-122"/>
              <a:cs typeface="Microsoft YaHei" charset="-122"/>
            </a:rPr>
            <a:t>Illegal</a:t>
          </a:r>
          <a:endParaRPr lang="zh-CN" altLang="en-US" sz="3600" b="1" dirty="0">
            <a:latin typeface="Microsoft YaHei" charset="-122"/>
            <a:ea typeface="Microsoft YaHei" charset="-122"/>
            <a:cs typeface="Microsoft YaHei" charset="-122"/>
          </a:endParaRPr>
        </a:p>
      </dgm:t>
    </dgm:pt>
    <dgm:pt modelId="{5AC0871F-A7B6-425E-A71D-06B9E1288E89}" type="parTrans" cxnId="{E32A7648-9961-41CD-B071-31947C60FDCE}">
      <dgm:prSet/>
      <dgm:spPr/>
      <dgm:t>
        <a:bodyPr/>
        <a:lstStyle/>
        <a:p>
          <a:endParaRPr lang="zh-CN" altLang="en-US"/>
        </a:p>
      </dgm:t>
    </dgm:pt>
    <dgm:pt modelId="{8BDDB4BB-965E-498E-9C19-06717A6013FF}" type="sibTrans" cxnId="{E32A7648-9961-41CD-B071-31947C60FDCE}">
      <dgm:prSet/>
      <dgm:spPr/>
      <dgm:t>
        <a:bodyPr/>
        <a:lstStyle/>
        <a:p>
          <a:endParaRPr lang="zh-CN" altLang="en-US"/>
        </a:p>
      </dgm:t>
    </dgm:pt>
    <dgm:pt modelId="{BEE4BD77-3E32-492C-98B9-78B03CEE8007}" type="pres">
      <dgm:prSet presAssocID="{EF10DF04-54E2-4CCF-A0FB-96CA750E32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A08C17-EE4A-4F2F-97F0-0C90D32E54EF}" type="pres">
      <dgm:prSet presAssocID="{C567832E-F5D3-4E80-BB78-4AB96F41EE32}" presName="node" presStyleLbl="node1" presStyleIdx="0" presStyleCnt="4" custLinFactNeighborX="-366" custLinFactNeighborY="-111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600C6C-858C-4231-BF0A-1A2B8180C2F0}" type="pres">
      <dgm:prSet presAssocID="{C16D1D84-A28E-498F-AC6E-ABFC16E2DBFA}" presName="sibTrans" presStyleCnt="0"/>
      <dgm:spPr/>
    </dgm:pt>
    <dgm:pt modelId="{7D6B0A66-76D9-4208-9B31-854C8540A1F0}" type="pres">
      <dgm:prSet presAssocID="{E0F243EA-421B-4A27-AA53-7AE4E3604D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C88F3A-B309-42B4-9640-32B9AD8B2268}" type="pres">
      <dgm:prSet presAssocID="{AD1D760B-3FDA-4C95-BE2C-6B3DE6797714}" presName="sibTrans" presStyleCnt="0"/>
      <dgm:spPr/>
    </dgm:pt>
    <dgm:pt modelId="{FDC92885-5941-498E-A6EC-DB63F96782BA}" type="pres">
      <dgm:prSet presAssocID="{42ED247A-EA4E-43BC-BB30-F373561F12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E4887F-5495-47C5-910C-0381EF230B28}" type="pres">
      <dgm:prSet presAssocID="{87F0B28E-66E4-441F-9A6C-600974F64BD7}" presName="sibTrans" presStyleCnt="0"/>
      <dgm:spPr/>
    </dgm:pt>
    <dgm:pt modelId="{C4303F70-BA73-4043-9072-76F4A231BF19}" type="pres">
      <dgm:prSet presAssocID="{EE2EDDA7-B960-4696-BB5E-7517D737EF1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ECDF424-8488-4E41-84DE-7E746E9DAF38}" type="presOf" srcId="{EF10DF04-54E2-4CCF-A0FB-96CA750E3239}" destId="{BEE4BD77-3E32-492C-98B9-78B03CEE8007}" srcOrd="0" destOrd="0" presId="urn:microsoft.com/office/officeart/2005/8/layout/default"/>
    <dgm:cxn modelId="{1A8A33A5-B7A0-4DB6-9CB2-61FF6E119790}" srcId="{EF10DF04-54E2-4CCF-A0FB-96CA750E3239}" destId="{E0F243EA-421B-4A27-AA53-7AE4E3604D57}" srcOrd="1" destOrd="0" parTransId="{080895DC-948A-4171-9026-8BE861BA127B}" sibTransId="{AD1D760B-3FDA-4C95-BE2C-6B3DE6797714}"/>
    <dgm:cxn modelId="{202FA54C-05EF-4DC1-BCC1-F29184F9A482}" srcId="{EF10DF04-54E2-4CCF-A0FB-96CA750E3239}" destId="{42ED247A-EA4E-43BC-BB30-F373561F1294}" srcOrd="2" destOrd="0" parTransId="{BB81740E-BEF0-49F9-A213-79BDCA1B77BC}" sibTransId="{87F0B28E-66E4-441F-9A6C-600974F64BD7}"/>
    <dgm:cxn modelId="{1877AF5D-8436-844F-A020-3AEFD5DF6AF7}" type="presOf" srcId="{C567832E-F5D3-4E80-BB78-4AB96F41EE32}" destId="{DEA08C17-EE4A-4F2F-97F0-0C90D32E54EF}" srcOrd="0" destOrd="0" presId="urn:microsoft.com/office/officeart/2005/8/layout/default"/>
    <dgm:cxn modelId="{BC65E9AF-1110-7C4E-9421-F7215EDB844C}" type="presOf" srcId="{E0F243EA-421B-4A27-AA53-7AE4E3604D57}" destId="{7D6B0A66-76D9-4208-9B31-854C8540A1F0}" srcOrd="0" destOrd="0" presId="urn:microsoft.com/office/officeart/2005/8/layout/default"/>
    <dgm:cxn modelId="{F54E6270-180E-46B2-AB3F-245F4528ED23}" srcId="{EF10DF04-54E2-4CCF-A0FB-96CA750E3239}" destId="{C567832E-F5D3-4E80-BB78-4AB96F41EE32}" srcOrd="0" destOrd="0" parTransId="{4D73ACF3-CC17-4B63-B11E-AA84A2F8C3DC}" sibTransId="{C16D1D84-A28E-498F-AC6E-ABFC16E2DBFA}"/>
    <dgm:cxn modelId="{12CCE550-83C4-CD4C-8698-5E2AF8C2EA90}" type="presOf" srcId="{42ED247A-EA4E-43BC-BB30-F373561F1294}" destId="{FDC92885-5941-498E-A6EC-DB63F96782BA}" srcOrd="0" destOrd="0" presId="urn:microsoft.com/office/officeart/2005/8/layout/default"/>
    <dgm:cxn modelId="{E32A7648-9961-41CD-B071-31947C60FDCE}" srcId="{EF10DF04-54E2-4CCF-A0FB-96CA750E3239}" destId="{EE2EDDA7-B960-4696-BB5E-7517D737EF1A}" srcOrd="3" destOrd="0" parTransId="{5AC0871F-A7B6-425E-A71D-06B9E1288E89}" sibTransId="{8BDDB4BB-965E-498E-9C19-06717A6013FF}"/>
    <dgm:cxn modelId="{D5EFB06E-B48D-954D-955D-C618CC931400}" type="presOf" srcId="{EE2EDDA7-B960-4696-BB5E-7517D737EF1A}" destId="{C4303F70-BA73-4043-9072-76F4A231BF19}" srcOrd="0" destOrd="0" presId="urn:microsoft.com/office/officeart/2005/8/layout/default"/>
    <dgm:cxn modelId="{DFF79980-26C4-FA41-AD11-DEE37B3C21BE}" type="presParOf" srcId="{BEE4BD77-3E32-492C-98B9-78B03CEE8007}" destId="{DEA08C17-EE4A-4F2F-97F0-0C90D32E54EF}" srcOrd="0" destOrd="0" presId="urn:microsoft.com/office/officeart/2005/8/layout/default"/>
    <dgm:cxn modelId="{2B4CAA21-3CDB-014E-ADD0-FBDF3FD6774A}" type="presParOf" srcId="{BEE4BD77-3E32-492C-98B9-78B03CEE8007}" destId="{3D600C6C-858C-4231-BF0A-1A2B8180C2F0}" srcOrd="1" destOrd="0" presId="urn:microsoft.com/office/officeart/2005/8/layout/default"/>
    <dgm:cxn modelId="{AA01783C-035D-DD4B-8712-7824DFCBDC29}" type="presParOf" srcId="{BEE4BD77-3E32-492C-98B9-78B03CEE8007}" destId="{7D6B0A66-76D9-4208-9B31-854C8540A1F0}" srcOrd="2" destOrd="0" presId="urn:microsoft.com/office/officeart/2005/8/layout/default"/>
    <dgm:cxn modelId="{AF5F877F-7B80-C24E-B497-3DF66048455F}" type="presParOf" srcId="{BEE4BD77-3E32-492C-98B9-78B03CEE8007}" destId="{5EC88F3A-B309-42B4-9640-32B9AD8B2268}" srcOrd="3" destOrd="0" presId="urn:microsoft.com/office/officeart/2005/8/layout/default"/>
    <dgm:cxn modelId="{F40E22D9-7B1F-9740-B5D3-09197FC1EC16}" type="presParOf" srcId="{BEE4BD77-3E32-492C-98B9-78B03CEE8007}" destId="{FDC92885-5941-498E-A6EC-DB63F96782BA}" srcOrd="4" destOrd="0" presId="urn:microsoft.com/office/officeart/2005/8/layout/default"/>
    <dgm:cxn modelId="{542B455C-509F-F944-86A6-6489B401B5E4}" type="presParOf" srcId="{BEE4BD77-3E32-492C-98B9-78B03CEE8007}" destId="{E5E4887F-5495-47C5-910C-0381EF230B28}" srcOrd="5" destOrd="0" presId="urn:microsoft.com/office/officeart/2005/8/layout/default"/>
    <dgm:cxn modelId="{159D7D26-081F-F04E-82AB-E30003580662}" type="presParOf" srcId="{BEE4BD77-3E32-492C-98B9-78B03CEE8007}" destId="{C4303F70-BA73-4043-9072-76F4A231BF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08C17-EE4A-4F2F-97F0-0C90D32E54EF}">
      <dsp:nvSpPr>
        <dsp:cNvPr id="0" name=""/>
        <dsp:cNvSpPr/>
      </dsp:nvSpPr>
      <dsp:spPr>
        <a:xfrm>
          <a:off x="26323" y="0"/>
          <a:ext cx="2718330" cy="16309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3200" b="1" kern="1200" dirty="0" smtClean="0">
              <a:latin typeface="Microsoft YaHei" charset="-122"/>
              <a:ea typeface="Microsoft YaHei" charset="-122"/>
              <a:cs typeface="Microsoft YaHei" charset="-122"/>
            </a:rPr>
            <a:t>Difficult</a:t>
          </a:r>
          <a:r>
            <a:rPr lang="zh-CN" altLang="en-US" sz="3200" b="1" kern="1200" dirty="0" smtClean="0">
              <a:latin typeface="Microsoft YaHei" charset="-122"/>
              <a:ea typeface="Microsoft YaHei" charset="-122"/>
              <a:cs typeface="Microsoft YaHei" charset="-122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3200" b="1" kern="1200" dirty="0" smtClean="0">
              <a:latin typeface="Microsoft YaHei" charset="-122"/>
              <a:ea typeface="Microsoft YaHei" charset="-122"/>
              <a:cs typeface="Microsoft YaHei" charset="-122"/>
            </a:rPr>
            <a:t>to use</a:t>
          </a:r>
          <a:endParaRPr lang="zh-CN" altLang="en-US" sz="3200" kern="1200" dirty="0">
            <a:latin typeface="Microsoft YaHei" charset="-122"/>
            <a:ea typeface="Microsoft YaHei" charset="-122"/>
            <a:cs typeface="Microsoft YaHei" charset="-122"/>
          </a:endParaRPr>
        </a:p>
      </dsp:txBody>
      <dsp:txXfrm>
        <a:off x="26323" y="0"/>
        <a:ext cx="2718330" cy="1630998"/>
      </dsp:txXfrm>
    </dsp:sp>
    <dsp:sp modelId="{7D6B0A66-76D9-4208-9B31-854C8540A1F0}">
      <dsp:nvSpPr>
        <dsp:cNvPr id="0" name=""/>
        <dsp:cNvSpPr/>
      </dsp:nvSpPr>
      <dsp:spPr>
        <a:xfrm>
          <a:off x="3026436" y="925"/>
          <a:ext cx="2718330" cy="16309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3200" b="1" kern="1200" dirty="0" smtClean="0">
              <a:latin typeface="Microsoft YaHei" charset="-122"/>
              <a:ea typeface="Microsoft YaHei" charset="-122"/>
              <a:cs typeface="Microsoft YaHei" charset="-122"/>
            </a:rPr>
            <a:t>Unstable/</a:t>
          </a:r>
          <a:endParaRPr lang="zh-CN" altLang="en-US" sz="3200" b="1" kern="1200" dirty="0" smtClean="0">
            <a:latin typeface="Microsoft YaHei" charset="-122"/>
            <a:ea typeface="Microsoft YaHei" charset="-122"/>
            <a:cs typeface="Microsoft YaHei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3000" b="1" kern="1200" dirty="0" smtClean="0">
              <a:latin typeface="Microsoft YaHei" charset="-122"/>
              <a:ea typeface="Microsoft YaHei" charset="-122"/>
              <a:cs typeface="Microsoft YaHei" charset="-122"/>
            </a:rPr>
            <a:t>not</a:t>
          </a:r>
          <a:r>
            <a:rPr lang="zh-CN" altLang="en-US" sz="3000" b="1" kern="1200" dirty="0" smtClean="0">
              <a:latin typeface="Microsoft YaHei" charset="-122"/>
              <a:ea typeface="Microsoft YaHei" charset="-122"/>
              <a:cs typeface="Microsoft YaHei" charset="-122"/>
            </a:rPr>
            <a:t> </a:t>
          </a:r>
          <a:r>
            <a:rPr lang="en-US" altLang="zh-CN" sz="3000" b="1" kern="1200" dirty="0" smtClean="0">
              <a:latin typeface="Microsoft YaHei" charset="-122"/>
              <a:ea typeface="Microsoft YaHei" charset="-122"/>
              <a:cs typeface="Microsoft YaHei" charset="-122"/>
            </a:rPr>
            <a:t>available</a:t>
          </a:r>
          <a:endParaRPr lang="zh-CN" altLang="en-US" sz="3000" b="1" kern="1200" dirty="0">
            <a:latin typeface="Microsoft YaHei" charset="-122"/>
            <a:ea typeface="Microsoft YaHei" charset="-122"/>
            <a:cs typeface="Microsoft YaHei" charset="-122"/>
          </a:endParaRPr>
        </a:p>
      </dsp:txBody>
      <dsp:txXfrm>
        <a:off x="3026436" y="925"/>
        <a:ext cx="2718330" cy="1630998"/>
      </dsp:txXfrm>
    </dsp:sp>
    <dsp:sp modelId="{FDC92885-5941-498E-A6EC-DB63F96782BA}">
      <dsp:nvSpPr>
        <dsp:cNvPr id="0" name=""/>
        <dsp:cNvSpPr/>
      </dsp:nvSpPr>
      <dsp:spPr>
        <a:xfrm>
          <a:off x="36272" y="1903757"/>
          <a:ext cx="2718330" cy="16309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 smtClean="0">
              <a:latin typeface="Microsoft YaHei" charset="-122"/>
              <a:ea typeface="Microsoft YaHei" charset="-122"/>
              <a:cs typeface="Microsoft YaHei" charset="-122"/>
            </a:rPr>
            <a:t>Expensive</a:t>
          </a:r>
          <a:endParaRPr lang="zh-CN" altLang="en-US" sz="3600" b="1" kern="1200" dirty="0">
            <a:latin typeface="Microsoft YaHei" charset="-122"/>
            <a:ea typeface="Microsoft YaHei" charset="-122"/>
            <a:cs typeface="Microsoft YaHei" charset="-122"/>
          </a:endParaRPr>
        </a:p>
      </dsp:txBody>
      <dsp:txXfrm>
        <a:off x="36272" y="1903757"/>
        <a:ext cx="2718330" cy="1630998"/>
      </dsp:txXfrm>
    </dsp:sp>
    <dsp:sp modelId="{C4303F70-BA73-4043-9072-76F4A231BF19}">
      <dsp:nvSpPr>
        <dsp:cNvPr id="0" name=""/>
        <dsp:cNvSpPr/>
      </dsp:nvSpPr>
      <dsp:spPr>
        <a:xfrm>
          <a:off x="3026436" y="1903757"/>
          <a:ext cx="2718330" cy="16309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 smtClean="0">
              <a:latin typeface="Microsoft YaHei" charset="-122"/>
              <a:ea typeface="Microsoft YaHei" charset="-122"/>
              <a:cs typeface="Microsoft YaHei" charset="-122"/>
            </a:rPr>
            <a:t>Illegal</a:t>
          </a:r>
          <a:endParaRPr lang="zh-CN" altLang="en-US" sz="3600" b="1" kern="1200" dirty="0">
            <a:latin typeface="Microsoft YaHei" charset="-122"/>
            <a:ea typeface="Microsoft YaHei" charset="-122"/>
            <a:cs typeface="Microsoft YaHei" charset="-122"/>
          </a:endParaRPr>
        </a:p>
      </dsp:txBody>
      <dsp:txXfrm>
        <a:off x="3026436" y="1903757"/>
        <a:ext cx="2718330" cy="1630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1C849-3D44-B04B-BDAB-DA37375ABA29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75FEB-E329-CD40-8F20-C7E83675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4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good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morning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evo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zhen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lu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graduate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student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thu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vmware</a:t>
            </a:r>
            <a:endParaRPr lang="en-US" altLang="zh-CN" baseline="0" dirty="0" smtClean="0"/>
          </a:p>
          <a:p>
            <a:r>
              <a:rPr lang="en-US" altLang="zh-CN" baseline="0" dirty="0" smtClean="0"/>
              <a:t>my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advisor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third</a:t>
            </a:r>
            <a:r>
              <a:rPr lang="zh-CN" altLang="en-US" baseline="0" dirty="0" smtClean="0"/>
              <a:t> </a:t>
            </a:r>
            <a:r>
              <a:rPr lang="en-US" altLang="zh-CN" baseline="0" smtClean="0"/>
              <a:t>author</a:t>
            </a:r>
            <a:r>
              <a:rPr lang="zh-CN" altLang="en-US" baseline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then,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order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choose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technique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architecture,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tried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look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technologies.</a:t>
            </a:r>
            <a:endParaRPr lang="en-US" altLang="zh-CN" dirty="0" smtClean="0"/>
          </a:p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survey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tsinghua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university.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picture</a:t>
            </a:r>
          </a:p>
          <a:p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VPN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mr-IN" altLang="zh-CN" baseline="0" dirty="0" smtClean="0"/>
              <a:t>…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bypass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censorship,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accounting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43%.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shadowsock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mentioned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before,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plays</a:t>
            </a:r>
            <a:r>
              <a:rPr lang="mr-IN" altLang="zh-CN" baseline="0" dirty="0" smtClean="0"/>
              <a:t>…</a:t>
            </a:r>
            <a:endParaRPr lang="en-US" altLang="zh-CN" baseline="0" dirty="0" smtClean="0"/>
          </a:p>
          <a:p>
            <a:r>
              <a:rPr lang="en-US" altLang="zh-CN" baseline="0" dirty="0" smtClean="0"/>
              <a:t>BTW,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people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google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scholar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directly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always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blocked.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survey,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chose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4</a:t>
            </a:r>
            <a:r>
              <a:rPr lang="zh-CN" altLang="en-US" dirty="0" smtClean="0"/>
              <a:t> </a:t>
            </a:r>
            <a:r>
              <a:rPr lang="en-US" altLang="zh-CN" dirty="0" smtClean="0"/>
              <a:t>main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technologies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look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comparison.</a:t>
            </a:r>
            <a:endParaRPr lang="en-US" altLang="zh-CN" dirty="0" smtClean="0"/>
          </a:p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28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first,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VPN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tech.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establish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VPN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tunnel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VPN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stable,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contrast,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robust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internet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censorship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specific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encryption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easily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exposed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deep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packet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inspection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GFW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While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openVPN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solve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defined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encryption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setup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VPN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tunnel,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difficult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client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easy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9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connect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bridge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specific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encryption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easily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exposed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DPI.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biggest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advantage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automatic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friendly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users.</a:t>
            </a:r>
            <a:br>
              <a:rPr lang="en-US" altLang="zh-CN" baseline="0" dirty="0" smtClean="0"/>
            </a:br>
            <a:r>
              <a:rPr lang="en-US" altLang="zh-CN" baseline="0" dirty="0" smtClean="0"/>
              <a:t>Last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shadowsocks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tool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bypass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censorship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socks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connection.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 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easy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setup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extra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client. And it also has a unique feature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traffic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split.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traffic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proxy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VPN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traffic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proxy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81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So,</a:t>
            </a:r>
            <a:r>
              <a:rPr lang="zh-CN" altLang="en-US" dirty="0" smtClean="0"/>
              <a:t> </a:t>
            </a:r>
            <a:r>
              <a:rPr lang="en-US" altLang="zh-CN" dirty="0" smtClean="0"/>
              <a:t>after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look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self-build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called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5F35-90B5-40B7-99D0-C87DD734519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276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build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r>
              <a:rPr lang="zh-CN" altLang="en-US" dirty="0" smtClean="0"/>
              <a:t> </a:t>
            </a:r>
            <a:r>
              <a:rPr lang="en-US" altLang="zh-CN" dirty="0" smtClean="0"/>
              <a:t>aiming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combine</a:t>
            </a:r>
            <a:r>
              <a:rPr lang="mr-IN" altLang="zh-CN" dirty="0" smtClean="0"/>
              <a:t>…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architecture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system,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actually,</a:t>
            </a:r>
            <a:r>
              <a:rPr lang="zh-CN" altLang="en-US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architecture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naturally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support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traffic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split.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separate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proxy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client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independent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proxy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support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auto-</a:t>
            </a:r>
            <a:r>
              <a:rPr lang="en-US" altLang="zh-CN" baseline="0" dirty="0" err="1" smtClean="0"/>
              <a:t>config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what’s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connection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robust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censorship.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I’ll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86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website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scholar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URL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project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launched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 </a:t>
            </a:r>
            <a:r>
              <a:rPr lang="en-US" altLang="zh-CN" dirty="0" smtClean="0"/>
              <a:t>January.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submitted,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2000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700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daily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daily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merely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2.2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dollars.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19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after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system,</a:t>
            </a:r>
            <a:r>
              <a:rPr lang="zh-CN" altLang="en-US" dirty="0" smtClean="0"/>
              <a:t> </a:t>
            </a:r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split-proxy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architecture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auto-configuration.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picture,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proxies,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outside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don’t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client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URL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pac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machine,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automatically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web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proxy.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surfs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Internet,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automatically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bypass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censorship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certain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16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due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benefit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PAC</a:t>
            </a:r>
            <a:r>
              <a:rPr lang="zh-CN" altLang="en-US" dirty="0" smtClean="0"/>
              <a:t> </a:t>
            </a:r>
            <a:r>
              <a:rPr lang="en-US" altLang="zh-CN" dirty="0" smtClean="0"/>
              <a:t>file,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split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traffic.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connect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remote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necessary,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trying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domestic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website,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directly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remote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proxy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96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second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I’d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mention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message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blinding.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mentioned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VPN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public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specific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encryption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ways</a:t>
            </a:r>
            <a:r>
              <a:rPr lang="zh-CN" altLang="en-US" baseline="0" dirty="0" smtClean="0"/>
              <a:t> </a:t>
            </a:r>
            <a:r>
              <a:rPr lang="mr-IN" altLang="zh-CN" baseline="0" dirty="0" smtClean="0"/>
              <a:t>…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liang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wang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said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However,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experiment,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defined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non-public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encryption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method,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pretty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censorship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message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blinding.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encryption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invisible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everyone.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DPI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7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pre,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first,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look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9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legalization.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registered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website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ICP</a:t>
            </a:r>
            <a:r>
              <a:rPr lang="zh-CN" altLang="en-US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baseline="0" dirty="0" smtClean="0"/>
              <a:t>number,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internet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legally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scholars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google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scholar.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05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I’d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measurement.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mentioned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together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interesting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5F35-90B5-40B7-99D0-C87DD734519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81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experience.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TCP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happens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TCP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streams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google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scholar.</a:t>
            </a:r>
            <a:endParaRPr lang="en-US" altLang="zh-CN" dirty="0" smtClean="0"/>
          </a:p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shadowsocks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authentication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beginning.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happens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happen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connection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seconds,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considerable</a:t>
            </a:r>
            <a:r>
              <a:rPr lang="zh-CN" altLang="en-US" baseline="0" dirty="0" smtClean="0"/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later.</a:t>
            </a:r>
          </a:p>
          <a:p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redirection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</a:p>
          <a:p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first-time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scholar,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information,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</a:t>
            </a: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1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After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understand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process,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look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specific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metrics.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concerned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about.</a:t>
            </a:r>
          </a:p>
          <a:p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picture,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obviously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latency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longer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subsequent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spend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resolution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web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cache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google’s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reason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mentioned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previous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page.</a:t>
            </a:r>
          </a:p>
          <a:p>
            <a:r>
              <a:rPr lang="en-US" altLang="zh-CN" baseline="0" dirty="0" smtClean="0"/>
              <a:t>What’s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first-time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latency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15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seconds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google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scholar,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unbearable.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subsequent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latency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4.5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seconds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shadowsocks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While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90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next</a:t>
            </a:r>
            <a:r>
              <a:rPr lang="zh-CN" altLang="en-US" dirty="0" smtClean="0"/>
              <a:t> </a:t>
            </a:r>
            <a:r>
              <a:rPr lang="en-US" altLang="zh-CN" baseline="0" dirty="0" smtClean="0"/>
              <a:t>metric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round-trip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mr-IN" altLang="zh-CN" baseline="0" dirty="0" smtClean="0"/>
              <a:t>…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explains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degree.</a:t>
            </a:r>
          </a:p>
          <a:p>
            <a:r>
              <a:rPr lang="en-US" altLang="zh-CN" baseline="0" dirty="0" smtClean="0"/>
              <a:t>Except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though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shadowsocks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average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RTT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scholarcloud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max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larger.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authentication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TCP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stream.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61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metric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packet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rate.</a:t>
            </a:r>
          </a:p>
          <a:p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turns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again.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suffers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4.4%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packet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normal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website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0.2%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amazon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shadowsocks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again.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effect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DPI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message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blinding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avoid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</a:p>
          <a:p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</a:t>
            </a:r>
          </a:p>
          <a:p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AES-256-CFB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83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measure</a:t>
            </a:r>
            <a:r>
              <a:rPr lang="en-US" altLang="zh-CN" baseline="0" dirty="0" smtClean="0"/>
              <a:t>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client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overhead,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including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traffic,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CPU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memory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44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last,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look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scalability.</a:t>
            </a:r>
          </a:p>
          <a:p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sharply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concurrent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number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exceeds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60,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scholarcloud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atcs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concurrency</a:t>
            </a:r>
          </a:p>
          <a:p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baseline="0" dirty="0" smtClean="0"/>
              <a:t>summary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</a:t>
            </a:r>
          </a:p>
          <a:p>
            <a:r>
              <a:rPr lang="en-US" altLang="zh-CN" baseline="0" dirty="0" smtClean="0"/>
              <a:t>provide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legally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</a:t>
            </a:r>
            <a:r>
              <a:rPr lang="zh-CN" altLang="en-US" baseline="0" dirty="0" smtClean="0"/>
              <a:t> </a:t>
            </a:r>
            <a:r>
              <a:rPr lang="mr-IN" altLang="zh-CN" baseline="0" dirty="0" smtClean="0"/>
              <a:t>…</a:t>
            </a:r>
            <a:endParaRPr lang="en-US" altLang="zh-CN" baseline="0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905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 this is the</a:t>
            </a:r>
            <a:r>
              <a:rPr lang="en-US" altLang="zh-CN" baseline="0" dirty="0" smtClean="0"/>
              <a:t> end of our talk, thank you for </a:t>
            </a:r>
            <a:r>
              <a:rPr lang="en-US" altLang="zh-CN" baseline="0" smtClean="0"/>
              <a:t>your attention!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83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know,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fact,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internet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censorship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widely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exist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across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world.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mostly,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block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websites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political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reasons.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sometimes,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non-political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website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blocked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incidentally,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huge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impacts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life.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google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scholar.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2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29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2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believe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everyone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familiar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website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actually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routine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daily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life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scholars,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</a:t>
            </a:r>
            <a:r>
              <a:rPr lang="mr-IN" altLang="zh-CN" baseline="0" dirty="0" smtClean="0"/>
              <a:t>…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important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life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google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scholar.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5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however,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probably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this,</a:t>
            </a:r>
            <a:r>
              <a:rPr lang="zh-CN" altLang="en-US" baseline="0" dirty="0" smtClean="0"/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collateral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censorship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china.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really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troublesome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Chinese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41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therefore,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possible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bypass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censorship.</a:t>
            </a:r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course,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that.</a:t>
            </a:r>
          </a:p>
          <a:p>
            <a:r>
              <a:rPr lang="en-US" altLang="zh-CN" dirty="0" smtClean="0"/>
              <a:t>VPN</a:t>
            </a:r>
            <a:r>
              <a:rPr lang="zh-CN" altLang="en-US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technology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widely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used.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browser,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famous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area.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source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project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2012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programmer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intended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bypass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censorship.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proxies,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choices.</a:t>
            </a:r>
            <a:endParaRPr lang="en-US" dirty="0" smtClean="0"/>
          </a:p>
          <a:p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course,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efficient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just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airplane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across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firewall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physically,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just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9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However,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story.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bypass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censorship,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exist.</a:t>
            </a:r>
            <a:endParaRPr lang="en-US" altLang="zh-CN" dirty="0" smtClean="0"/>
          </a:p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VPN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difficult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setup</a:t>
            </a:r>
            <a:r>
              <a:rPr lang="zh-CN" altLang="en-US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computer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science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guy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frequently,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unstable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available,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hardly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now.</a:t>
            </a:r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easy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service,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probably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cheap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course.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except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above,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issue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those</a:t>
            </a:r>
            <a:r>
              <a:rPr lang="zh-CN" altLang="en-US" baseline="0" dirty="0" smtClean="0"/>
              <a:t> </a:t>
            </a:r>
            <a:r>
              <a:rPr lang="en-US" sz="1200" dirty="0" smtClean="0">
                <a:solidFill>
                  <a:srgbClr val="C00000"/>
                </a:solidFill>
              </a:rPr>
              <a:t>circumvention</a:t>
            </a:r>
            <a:r>
              <a:rPr lang="zh-CN" altLang="en-US" sz="1200" dirty="0" smtClean="0">
                <a:solidFill>
                  <a:srgbClr val="C00000"/>
                </a:solidFill>
              </a:rPr>
              <a:t> </a:t>
            </a:r>
            <a:r>
              <a:rPr lang="en-US" altLang="zh-CN" sz="1200" dirty="0" smtClean="0">
                <a:solidFill>
                  <a:srgbClr val="C00000"/>
                </a:solidFill>
              </a:rPr>
              <a:t>systems</a:t>
            </a:r>
            <a:r>
              <a:rPr lang="zh-CN" altLang="en-US" sz="1200" dirty="0" smtClean="0">
                <a:solidFill>
                  <a:srgbClr val="C00000"/>
                </a:solidFill>
              </a:rPr>
              <a:t> </a:t>
            </a:r>
            <a:r>
              <a:rPr lang="en-US" altLang="zh-CN" sz="1200" dirty="0" smtClean="0">
                <a:solidFill>
                  <a:srgbClr val="C00000"/>
                </a:solidFill>
              </a:rPr>
              <a:t>is</a:t>
            </a:r>
            <a:r>
              <a:rPr lang="zh-CN" altLang="en-US" sz="1200" dirty="0" smtClean="0">
                <a:solidFill>
                  <a:srgbClr val="C00000"/>
                </a:solidFill>
              </a:rPr>
              <a:t> </a:t>
            </a:r>
            <a:r>
              <a:rPr lang="en-US" altLang="zh-CN" sz="1200" dirty="0" smtClean="0">
                <a:solidFill>
                  <a:srgbClr val="C00000"/>
                </a:solidFill>
              </a:rPr>
              <a:t>the</a:t>
            </a:r>
            <a:r>
              <a:rPr lang="zh-CN" altLang="en-US" sz="1200" dirty="0" smtClean="0">
                <a:solidFill>
                  <a:srgbClr val="C00000"/>
                </a:solidFill>
              </a:rPr>
              <a:t> </a:t>
            </a:r>
            <a:r>
              <a:rPr lang="en-US" altLang="zh-CN" sz="1200" dirty="0" smtClean="0">
                <a:solidFill>
                  <a:srgbClr val="C00000"/>
                </a:solidFill>
              </a:rPr>
              <a:t>illegal</a:t>
            </a:r>
            <a:r>
              <a:rPr lang="zh-CN" altLang="en-US" sz="1200" dirty="0" smtClean="0">
                <a:solidFill>
                  <a:srgbClr val="C00000"/>
                </a:solidFill>
              </a:rPr>
              <a:t> </a:t>
            </a:r>
            <a:r>
              <a:rPr lang="en-US" altLang="zh-CN" sz="1200" dirty="0" smtClean="0">
                <a:solidFill>
                  <a:srgbClr val="C00000"/>
                </a:solidFill>
              </a:rPr>
              <a:t>use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altLang="zh-CN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naturally,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build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solve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google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scholar.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5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spend some time to investigate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5F35-90B5-40B7-99D0-C87DD734519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91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ecosystem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censorship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believe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paper.</a:t>
            </a:r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details,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mr-IN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separated,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behavior of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Firewall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not always consistent with the policies of the Chinese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mr-IN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registered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MIIT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legally.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feasible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Telecommunication Administration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Industry and Information Technology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Ministry of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Security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Ministry of State Security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 Content Provider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5FEB-E329-CD40-8F20-C7E836752E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752-EB72-0541-859B-E2E82AB6CE38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7927-ADFE-B046-AB5B-43BD818CD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752-EB72-0541-859B-E2E82AB6CE38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7927-ADFE-B046-AB5B-43BD818CD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752-EB72-0541-859B-E2E82AB6CE38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7927-ADFE-B046-AB5B-43BD818CD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752-EB72-0541-859B-E2E82AB6CE38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7927-ADFE-B046-AB5B-43BD818CD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752-EB72-0541-859B-E2E82AB6CE38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7927-ADFE-B046-AB5B-43BD818CD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752-EB72-0541-859B-E2E82AB6CE38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7927-ADFE-B046-AB5B-43BD818CD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752-EB72-0541-859B-E2E82AB6CE38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7927-ADFE-B046-AB5B-43BD818CD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752-EB72-0541-859B-E2E82AB6CE38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7927-ADFE-B046-AB5B-43BD818CD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752-EB72-0541-859B-E2E82AB6CE38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7927-ADFE-B046-AB5B-43BD818CD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752-EB72-0541-859B-E2E82AB6CE38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7927-ADFE-B046-AB5B-43BD818CD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752-EB72-0541-859B-E2E82AB6CE38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7927-ADFE-B046-AB5B-43BD818CD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9752-EB72-0541-859B-E2E82AB6CE38}" type="datetimeFigureOut">
              <a:rPr lang="en-US" smtClean="0"/>
              <a:t>12/16/17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7927-ADFE-B046-AB5B-43BD818C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e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microsoft.com/office/2007/relationships/hdphoto" Target="../media/hdphoto5.wdp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7.png"/><Relationship Id="rId5" Type="http://schemas.openxmlformats.org/officeDocument/2006/relationships/image" Target="../media/image36.png"/><Relationship Id="rId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microsoft.com/office/2007/relationships/hdphoto" Target="../media/hdphoto6.wdp"/><Relationship Id="rId5" Type="http://schemas.openxmlformats.org/officeDocument/2006/relationships/image" Target="../media/image33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36.png"/><Relationship Id="rId5" Type="http://schemas.microsoft.com/office/2007/relationships/hdphoto" Target="../media/hdphoto7.wdp"/><Relationship Id="rId6" Type="http://schemas.openxmlformats.org/officeDocument/2006/relationships/image" Target="../media/image33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microsoft.com/office/2007/relationships/hdphoto" Target="../media/hdphoto8.wdp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5.jpg"/><Relationship Id="rId6" Type="http://schemas.openxmlformats.org/officeDocument/2006/relationships/image" Target="../media/image14.pn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microsoft.com/office/2007/relationships/hdphoto" Target="../media/hdphoto2.wdp"/><Relationship Id="rId8" Type="http://schemas.openxmlformats.org/officeDocument/2006/relationships/image" Target="../media/image17.jp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9.png"/><Relationship Id="rId5" Type="http://schemas.microsoft.com/office/2007/relationships/hdphoto" Target="../media/hdphoto3.wdp"/><Relationship Id="rId6" Type="http://schemas.openxmlformats.org/officeDocument/2006/relationships/image" Target="../media/image20.png"/><Relationship Id="rId7" Type="http://schemas.microsoft.com/office/2007/relationships/hdphoto" Target="../media/hdphoto4.wdp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930" y="1329903"/>
            <a:ext cx="7226220" cy="1307517"/>
          </a:xfrm>
        </p:spPr>
        <p:txBody>
          <a:bodyPr>
            <a:noAutofit/>
          </a:bodyPr>
          <a:lstStyle/>
          <a:p>
            <a:r>
              <a:rPr lang="en-US" sz="3200" b="1" dirty="0"/>
              <a:t>Accessing Google Scholar under Extreme Internet Censorship:</a:t>
            </a:r>
            <a:br>
              <a:rPr lang="en-US" sz="3200" b="1" dirty="0"/>
            </a:br>
            <a:r>
              <a:rPr lang="en-US" sz="3200" b="1" dirty="0"/>
              <a:t>A Legal Avenue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7374" y="2802712"/>
            <a:ext cx="4836317" cy="238087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17"/>
              </a:spcBef>
            </a:pPr>
            <a:r>
              <a:rPr lang="en-US" altLang="zh-CN" b="1" dirty="0">
                <a:solidFill>
                  <a:srgbClr val="FF403F"/>
                </a:solidFill>
              </a:rPr>
              <a:t>Zhen</a:t>
            </a:r>
            <a:r>
              <a:rPr lang="zh-CN" altLang="en-US" b="1" dirty="0">
                <a:solidFill>
                  <a:srgbClr val="FF403F"/>
                </a:solidFill>
              </a:rPr>
              <a:t> </a:t>
            </a:r>
            <a:r>
              <a:rPr lang="en-US" altLang="zh-CN" b="1" dirty="0">
                <a:solidFill>
                  <a:srgbClr val="FF403F"/>
                </a:solidFill>
              </a:rPr>
              <a:t>Lu,</a:t>
            </a:r>
            <a:r>
              <a:rPr lang="zh-CN" altLang="en-US" b="1" dirty="0">
                <a:solidFill>
                  <a:srgbClr val="FF403F"/>
                </a:solidFill>
              </a:rPr>
              <a:t> </a:t>
            </a:r>
            <a:r>
              <a:rPr lang="zh-CN" altLang="en-US" dirty="0"/>
              <a:t>          </a:t>
            </a:r>
            <a:r>
              <a:rPr lang="zh-CN" altLang="en-US" dirty="0" smtClean="0"/>
              <a:t>  </a:t>
            </a:r>
            <a:r>
              <a:rPr lang="en-US" altLang="zh-CN" i="1" dirty="0" smtClean="0">
                <a:solidFill>
                  <a:srgbClr val="0070C0"/>
                </a:solidFill>
              </a:rPr>
              <a:t>Tsinghua</a:t>
            </a:r>
            <a:r>
              <a:rPr lang="zh-CN" altLang="en-US" i="1" dirty="0" smtClean="0">
                <a:solidFill>
                  <a:srgbClr val="0070C0"/>
                </a:solidFill>
              </a:rPr>
              <a:t> </a:t>
            </a:r>
            <a:r>
              <a:rPr lang="en-US" altLang="zh-CN" i="1" dirty="0" smtClean="0">
                <a:solidFill>
                  <a:srgbClr val="0070C0"/>
                </a:solidFill>
              </a:rPr>
              <a:t>University</a:t>
            </a:r>
            <a:r>
              <a:rPr lang="zh-CN" altLang="en-US" i="1" dirty="0" smtClean="0">
                <a:solidFill>
                  <a:srgbClr val="0070C0"/>
                </a:solidFill>
              </a:rPr>
              <a:t> </a:t>
            </a:r>
            <a:r>
              <a:rPr lang="en-US" altLang="zh-CN" i="1" dirty="0" smtClean="0">
                <a:solidFill>
                  <a:srgbClr val="0070C0"/>
                </a:solidFill>
              </a:rPr>
              <a:t>/</a:t>
            </a:r>
            <a:r>
              <a:rPr lang="zh-CN" altLang="en-US" i="1" dirty="0" smtClean="0">
                <a:solidFill>
                  <a:srgbClr val="0070C0"/>
                </a:solidFill>
              </a:rPr>
              <a:t> </a:t>
            </a:r>
            <a:r>
              <a:rPr lang="en-US" altLang="zh-CN" i="1" dirty="0" smtClean="0">
                <a:solidFill>
                  <a:srgbClr val="0070C0"/>
                </a:solidFill>
              </a:rPr>
              <a:t>VMware</a:t>
            </a:r>
            <a:endParaRPr lang="en-US" altLang="zh-CN" i="1" dirty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417"/>
              </a:spcBef>
            </a:pPr>
            <a:r>
              <a:rPr lang="en-US" b="1" dirty="0" err="1">
                <a:solidFill>
                  <a:srgbClr val="FF2927"/>
                </a:solidFill>
              </a:rPr>
              <a:t>Zhenhua</a:t>
            </a:r>
            <a:r>
              <a:rPr lang="en-US" b="1" dirty="0">
                <a:solidFill>
                  <a:srgbClr val="FF2927"/>
                </a:solidFill>
              </a:rPr>
              <a:t> Li</a:t>
            </a:r>
            <a:r>
              <a:rPr lang="en-US" altLang="zh-CN" b="1" dirty="0">
                <a:solidFill>
                  <a:srgbClr val="FF2927"/>
                </a:solidFill>
              </a:rPr>
              <a:t>,</a:t>
            </a:r>
            <a:r>
              <a:rPr lang="en-US" altLang="zh-CN" dirty="0"/>
              <a:t>	</a:t>
            </a:r>
            <a:r>
              <a:rPr lang="zh-CN" altLang="en-US" dirty="0" smtClean="0"/>
              <a:t>  </a:t>
            </a:r>
            <a:r>
              <a:rPr lang="en-US" altLang="zh-CN" i="1" dirty="0" smtClean="0">
                <a:solidFill>
                  <a:srgbClr val="0070C0"/>
                </a:solidFill>
              </a:rPr>
              <a:t>Tsinghua</a:t>
            </a:r>
            <a:r>
              <a:rPr lang="zh-CN" altLang="en-US" i="1" dirty="0" smtClean="0">
                <a:solidFill>
                  <a:srgbClr val="0070C0"/>
                </a:solidFill>
              </a:rPr>
              <a:t> </a:t>
            </a:r>
            <a:r>
              <a:rPr lang="en-US" altLang="zh-CN" i="1" dirty="0">
                <a:solidFill>
                  <a:srgbClr val="0070C0"/>
                </a:solidFill>
              </a:rPr>
              <a:t>University</a:t>
            </a:r>
            <a:r>
              <a:rPr lang="zh-CN" altLang="en-US" dirty="0"/>
              <a:t> </a:t>
            </a:r>
            <a:endParaRPr lang="en-US" dirty="0"/>
          </a:p>
          <a:p>
            <a:pPr algn="l">
              <a:lnSpc>
                <a:spcPct val="100000"/>
              </a:lnSpc>
              <a:spcBef>
                <a:spcPts val="417"/>
              </a:spcBef>
            </a:pPr>
            <a:r>
              <a:rPr lang="en-US" b="1" dirty="0">
                <a:solidFill>
                  <a:srgbClr val="FF2927"/>
                </a:solidFill>
              </a:rPr>
              <a:t>Jian Yang</a:t>
            </a:r>
            <a:r>
              <a:rPr lang="en-US" altLang="zh-CN" b="1" dirty="0">
                <a:solidFill>
                  <a:srgbClr val="FF2927"/>
                </a:solidFill>
              </a:rPr>
              <a:t>,</a:t>
            </a:r>
            <a:r>
              <a:rPr lang="en-US" altLang="zh-CN" dirty="0"/>
              <a:t>	</a:t>
            </a:r>
            <a:r>
              <a:rPr lang="zh-CN" altLang="en-US" dirty="0" smtClean="0"/>
              <a:t>  </a:t>
            </a:r>
            <a:r>
              <a:rPr lang="en-US" altLang="zh-CN" i="1" dirty="0" smtClean="0">
                <a:solidFill>
                  <a:srgbClr val="0070C0"/>
                </a:solidFill>
              </a:rPr>
              <a:t>Tsinghua</a:t>
            </a:r>
            <a:r>
              <a:rPr lang="zh-CN" altLang="en-US" i="1" dirty="0" smtClean="0">
                <a:solidFill>
                  <a:srgbClr val="0070C0"/>
                </a:solidFill>
              </a:rPr>
              <a:t> </a:t>
            </a:r>
            <a:r>
              <a:rPr lang="en-US" altLang="zh-CN" i="1" dirty="0">
                <a:solidFill>
                  <a:srgbClr val="0070C0"/>
                </a:solidFill>
              </a:rPr>
              <a:t>University</a:t>
            </a:r>
            <a:r>
              <a:rPr lang="zh-CN" altLang="en-US" i="1" dirty="0">
                <a:solidFill>
                  <a:srgbClr val="0070C0"/>
                </a:solidFill>
              </a:rPr>
              <a:t> </a:t>
            </a:r>
            <a:endParaRPr lang="en-US" altLang="zh-CN" i="1" dirty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417"/>
              </a:spcBef>
            </a:pPr>
            <a:r>
              <a:rPr lang="en-US" b="1" dirty="0" err="1">
                <a:solidFill>
                  <a:srgbClr val="FF2927"/>
                </a:solidFill>
              </a:rPr>
              <a:t>Tianyin</a:t>
            </a:r>
            <a:r>
              <a:rPr lang="en-US" b="1" dirty="0">
                <a:solidFill>
                  <a:srgbClr val="FF2927"/>
                </a:solidFill>
              </a:rPr>
              <a:t> Xu</a:t>
            </a:r>
            <a:r>
              <a:rPr lang="en-US" altLang="zh-CN" b="1" dirty="0">
                <a:solidFill>
                  <a:srgbClr val="FF2927"/>
                </a:solidFill>
              </a:rPr>
              <a:t>,</a:t>
            </a:r>
            <a:r>
              <a:rPr lang="en-US" altLang="zh-CN" dirty="0"/>
              <a:t>	</a:t>
            </a:r>
            <a:r>
              <a:rPr lang="zh-CN" altLang="en-US" dirty="0" smtClean="0"/>
              <a:t>  </a:t>
            </a:r>
            <a:r>
              <a:rPr lang="en-US" i="1" dirty="0" smtClean="0">
                <a:solidFill>
                  <a:srgbClr val="0070C0"/>
                </a:solidFill>
              </a:rPr>
              <a:t>UCSD</a:t>
            </a:r>
            <a:endParaRPr lang="en-US" altLang="zh-CN" i="1" dirty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417"/>
              </a:spcBef>
            </a:pPr>
            <a:r>
              <a:rPr lang="en-US" b="1" dirty="0" err="1">
                <a:solidFill>
                  <a:srgbClr val="FF2927"/>
                </a:solidFill>
              </a:rPr>
              <a:t>Ennan</a:t>
            </a:r>
            <a:r>
              <a:rPr lang="en-US" b="1" dirty="0">
                <a:solidFill>
                  <a:srgbClr val="FF2927"/>
                </a:solidFill>
              </a:rPr>
              <a:t> </a:t>
            </a:r>
            <a:r>
              <a:rPr lang="en-US" b="1" dirty="0" err="1">
                <a:solidFill>
                  <a:srgbClr val="FF2927"/>
                </a:solidFill>
              </a:rPr>
              <a:t>Zhai</a:t>
            </a:r>
            <a:r>
              <a:rPr lang="en-US" altLang="zh-CN" b="1" dirty="0">
                <a:solidFill>
                  <a:srgbClr val="FF2927"/>
                </a:solidFill>
              </a:rPr>
              <a:t>,</a:t>
            </a:r>
            <a:r>
              <a:rPr lang="en-US" altLang="zh-CN" dirty="0"/>
              <a:t>	</a:t>
            </a:r>
            <a:r>
              <a:rPr lang="zh-CN" altLang="en-US" dirty="0" smtClean="0"/>
              <a:t>  </a:t>
            </a:r>
            <a:r>
              <a:rPr lang="en-US" i="1" dirty="0" smtClean="0">
                <a:solidFill>
                  <a:srgbClr val="0070C0"/>
                </a:solidFill>
              </a:rPr>
              <a:t>Yale </a:t>
            </a:r>
            <a:r>
              <a:rPr lang="en-US" i="1" dirty="0">
                <a:solidFill>
                  <a:srgbClr val="0070C0"/>
                </a:solidFill>
              </a:rPr>
              <a:t>University</a:t>
            </a:r>
            <a:endParaRPr lang="en-US" altLang="zh-CN" i="1" dirty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417"/>
              </a:spcBef>
            </a:pPr>
            <a:r>
              <a:rPr lang="en-US" b="1" dirty="0">
                <a:solidFill>
                  <a:srgbClr val="FF2927"/>
                </a:solidFill>
              </a:rPr>
              <a:t>Yao Liu</a:t>
            </a:r>
            <a:r>
              <a:rPr lang="en-US" altLang="zh-CN" b="1" dirty="0">
                <a:solidFill>
                  <a:srgbClr val="FF2927"/>
                </a:solidFill>
              </a:rPr>
              <a:t>,</a:t>
            </a:r>
            <a:r>
              <a:rPr lang="en-US" altLang="zh-CN" dirty="0"/>
              <a:t>	</a:t>
            </a:r>
            <a:r>
              <a:rPr lang="zh-CN" altLang="en-US" dirty="0" smtClean="0"/>
              <a:t>  </a:t>
            </a:r>
            <a:r>
              <a:rPr lang="en-US" i="1" dirty="0" smtClean="0">
                <a:solidFill>
                  <a:srgbClr val="0070C0"/>
                </a:solidFill>
              </a:rPr>
              <a:t>Binghamton </a:t>
            </a:r>
            <a:r>
              <a:rPr lang="en-US" i="1" dirty="0">
                <a:solidFill>
                  <a:srgbClr val="0070C0"/>
                </a:solidFill>
              </a:rPr>
              <a:t>University</a:t>
            </a:r>
          </a:p>
          <a:p>
            <a:pPr algn="l">
              <a:lnSpc>
                <a:spcPct val="100000"/>
              </a:lnSpc>
              <a:spcBef>
                <a:spcPts val="417"/>
              </a:spcBef>
            </a:pPr>
            <a:r>
              <a:rPr lang="en-US" b="1" dirty="0">
                <a:solidFill>
                  <a:srgbClr val="FF2927"/>
                </a:solidFill>
              </a:rPr>
              <a:t>Christo </a:t>
            </a:r>
            <a:r>
              <a:rPr lang="en-US" b="1" dirty="0" smtClean="0">
                <a:solidFill>
                  <a:srgbClr val="FF2927"/>
                </a:solidFill>
              </a:rPr>
              <a:t>Wilson</a:t>
            </a:r>
            <a:r>
              <a:rPr lang="en-US" altLang="zh-CN" b="1" dirty="0" smtClean="0">
                <a:solidFill>
                  <a:srgbClr val="FF2927"/>
                </a:solidFill>
              </a:rPr>
              <a:t>,</a:t>
            </a:r>
            <a:r>
              <a:rPr lang="zh-CN" altLang="en-US" b="1" dirty="0" smtClean="0">
                <a:solidFill>
                  <a:srgbClr val="FF2927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Northeastern </a:t>
            </a:r>
            <a:r>
              <a:rPr lang="en-US" i="1" dirty="0">
                <a:solidFill>
                  <a:srgbClr val="0070C0"/>
                </a:solidFill>
              </a:rPr>
              <a:t>University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83892" y="121065"/>
            <a:ext cx="2517637" cy="956343"/>
            <a:chOff x="205116" y="150928"/>
            <a:chExt cx="2822755" cy="114761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16" y="150928"/>
              <a:ext cx="2822755" cy="11476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665" y="995994"/>
              <a:ext cx="1071967" cy="2208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" y="991401"/>
              <a:ext cx="1430381" cy="22655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39" y="125774"/>
            <a:ext cx="1943466" cy="956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1" y="3757546"/>
            <a:ext cx="1146672" cy="119581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77349" y="5191780"/>
            <a:ext cx="204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luzhen02@gmail.com</a:t>
            </a:r>
          </a:p>
          <a:p>
            <a:pPr algn="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Dec.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15,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45" y="3018237"/>
            <a:ext cx="570383" cy="22466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10" y="128593"/>
            <a:ext cx="1883435" cy="955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50" y="3426264"/>
            <a:ext cx="590423" cy="5473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16" y="3412041"/>
            <a:ext cx="669198" cy="6203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82" y="2883992"/>
            <a:ext cx="675393" cy="626114"/>
          </a:xfrm>
          <a:prstGeom prst="rect">
            <a:avLst/>
          </a:prstGeom>
        </p:spPr>
      </p:pic>
      <p:pic>
        <p:nvPicPr>
          <p:cNvPr id="15" name="图片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86" y="3890390"/>
            <a:ext cx="1567174" cy="11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</a:rPr>
              <a:t>Mainstream</a:t>
            </a:r>
            <a:r>
              <a:rPr lang="zh-CN" altLang="en-US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Choice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75" y="2000006"/>
            <a:ext cx="5260577" cy="20620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20090" y="2746054"/>
            <a:ext cx="483430" cy="474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" name="Rectangle 12"/>
          <p:cNvSpPr/>
          <p:nvPr/>
        </p:nvSpPr>
        <p:spPr>
          <a:xfrm>
            <a:off x="1253979" y="4306306"/>
            <a:ext cx="5197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85" indent="-380985">
              <a:buFont typeface="Wingdings" charset="2"/>
              <a:buChar char="q"/>
            </a:pP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VPN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is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the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most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popular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way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53980" y="4806029"/>
            <a:ext cx="7014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85" indent="-380985">
              <a:buFont typeface="Wingdings" charset="2"/>
              <a:buChar char="q"/>
            </a:pP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Shadowsocks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also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plays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an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important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role</a:t>
            </a: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4225" y="1103515"/>
            <a:ext cx="7931275" cy="1034097"/>
            <a:chOff x="1013151" y="3871811"/>
            <a:chExt cx="8074824" cy="1240917"/>
          </a:xfrm>
        </p:grpSpPr>
        <p:sp>
          <p:nvSpPr>
            <p:cNvPr id="9" name="Rectangular Callout 8"/>
            <p:cNvSpPr/>
            <p:nvPr/>
          </p:nvSpPr>
          <p:spPr>
            <a:xfrm>
              <a:off x="1013151" y="3871811"/>
              <a:ext cx="8074824" cy="782717"/>
            </a:xfrm>
            <a:prstGeom prst="wedgeRectCallout">
              <a:avLst>
                <a:gd name="adj1" fmla="val 4122"/>
                <a:gd name="adj2" fmla="val 87534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13151" y="3967799"/>
              <a:ext cx="8074824" cy="11449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800" b="1" u="sng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371</a:t>
              </a:r>
              <a:r>
                <a:rPr lang="zh-CN" altLang="en-US" sz="28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lang="en-US" altLang="zh-CN" sz="28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faculty</a:t>
              </a:r>
              <a:r>
                <a:rPr lang="zh-CN" altLang="en-US" sz="28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lang="en-US" altLang="zh-CN" sz="28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members</a:t>
              </a:r>
              <a:r>
                <a:rPr lang="zh-CN" altLang="en-US" sz="28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lang="en-US" altLang="zh-CN" sz="28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and</a:t>
              </a:r>
              <a:r>
                <a:rPr lang="zh-CN" altLang="en-US" sz="28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lang="en-US" altLang="zh-CN" sz="28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students</a:t>
              </a:r>
              <a:r>
                <a:rPr lang="zh-CN" altLang="en-US" sz="28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lang="en-US" altLang="zh-CN" sz="28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from</a:t>
              </a:r>
              <a:r>
                <a:rPr lang="zh-CN" altLang="en-US" sz="28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lang="en-US" altLang="zh-CN" sz="2800" b="1" u="sng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THU</a:t>
              </a:r>
              <a:endParaRPr lang="zh-CN" altLang="en-US" sz="2800" b="1" u="sng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06647" y="3816324"/>
            <a:ext cx="1562153" cy="245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99698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</a:rPr>
              <a:t>Comparison</a:t>
            </a:r>
            <a:r>
              <a:rPr lang="zh-CN" altLang="en-US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3561" y="1400940"/>
            <a:ext cx="14253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0985" indent="-380985">
              <a:buFont typeface="Wingdings" charset="2"/>
              <a:buChar char="q"/>
            </a:pPr>
            <a:r>
              <a:rPr lang="en-US" altLang="zh-CN" sz="3000" b="1" dirty="0">
                <a:solidFill>
                  <a:srgbClr val="7030A0"/>
                </a:solidFill>
                <a:latin typeface="Microsoft YaHei" charset="-122"/>
                <a:ea typeface="Microsoft YaHei" charset="-122"/>
                <a:cs typeface="Microsoft YaHei" charset="-122"/>
              </a:rPr>
              <a:t>VPN</a:t>
            </a:r>
            <a:endParaRPr lang="zh-CN" altLang="en-US" sz="3000" b="1" dirty="0">
              <a:solidFill>
                <a:srgbClr val="7030A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23561" y="3415785"/>
            <a:ext cx="24096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0985" indent="-380985">
              <a:buFont typeface="Wingdings" charset="2"/>
              <a:buChar char="q"/>
            </a:pPr>
            <a:r>
              <a:rPr lang="en-US" altLang="zh-CN" sz="3000" b="1" dirty="0" err="1">
                <a:solidFill>
                  <a:srgbClr val="7030A0"/>
                </a:solidFill>
                <a:latin typeface="Microsoft YaHei" charset="-122"/>
                <a:ea typeface="Microsoft YaHei" charset="-122"/>
                <a:cs typeface="Microsoft YaHei" charset="-122"/>
              </a:rPr>
              <a:t>openVPN</a:t>
            </a:r>
            <a:endParaRPr lang="zh-CN" altLang="en-US" sz="3000" b="1" dirty="0">
              <a:solidFill>
                <a:srgbClr val="7030A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6653" y="2055105"/>
            <a:ext cx="4331955" cy="1018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Stable</a:t>
            </a:r>
          </a:p>
          <a:p>
            <a:pPr>
              <a:spcAft>
                <a:spcPts val="500"/>
              </a:spcAft>
            </a:pPr>
            <a:r>
              <a:rPr lang="en-US" altLang="zh-CN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×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Exposed</a:t>
            </a:r>
            <a:r>
              <a:rPr lang="zh-CN" altLang="en-US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to</a:t>
            </a:r>
            <a:r>
              <a:rPr lang="zh-CN" altLang="en-US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GFW</a:t>
            </a:r>
            <a:r>
              <a:rPr lang="zh-CN" altLang="en-US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(DPI)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3561" y="4044519"/>
            <a:ext cx="2791149" cy="1018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Secure</a:t>
            </a:r>
          </a:p>
          <a:p>
            <a:pPr>
              <a:spcAft>
                <a:spcPts val="500"/>
              </a:spcAft>
            </a:pPr>
            <a:r>
              <a:rPr lang="en-US" altLang="zh-CN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×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Bad</a:t>
            </a:r>
            <a:r>
              <a:rPr lang="zh-CN" altLang="en-US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Usability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1223393"/>
            <a:ext cx="4231143" cy="1299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160" y="3299258"/>
            <a:ext cx="4298012" cy="14227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091258" y="3506959"/>
            <a:ext cx="683942" cy="537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Rectangle 9"/>
          <p:cNvSpPr/>
          <p:nvPr/>
        </p:nvSpPr>
        <p:spPr>
          <a:xfrm>
            <a:off x="4675737" y="1560399"/>
            <a:ext cx="1976272" cy="394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8526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</a:rPr>
              <a:t>Comparison</a:t>
            </a:r>
            <a:r>
              <a:rPr lang="zh-CN" altLang="en-US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1985" y="1384007"/>
            <a:ext cx="11889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0985" indent="-380985">
              <a:buFont typeface="Wingdings" charset="2"/>
              <a:buChar char="q"/>
            </a:pPr>
            <a:r>
              <a:rPr lang="en-US" altLang="zh-CN" sz="3000" b="1" dirty="0">
                <a:solidFill>
                  <a:srgbClr val="7030A0"/>
                </a:solidFill>
                <a:latin typeface="Microsoft YaHei" charset="-122"/>
                <a:ea typeface="Microsoft YaHei" charset="-122"/>
                <a:cs typeface="Microsoft YaHei" charset="-122"/>
              </a:rPr>
              <a:t>Tor</a:t>
            </a:r>
            <a:endParaRPr lang="zh-CN" altLang="en-US" sz="3000" b="1" dirty="0">
              <a:solidFill>
                <a:srgbClr val="7030A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985" y="3398852"/>
            <a:ext cx="31662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0985" indent="-380985">
              <a:buFont typeface="Wingdings" charset="2"/>
              <a:buChar char="q"/>
            </a:pPr>
            <a:r>
              <a:rPr lang="en-US" altLang="zh-CN" sz="3000" b="1" dirty="0" err="1">
                <a:solidFill>
                  <a:srgbClr val="7030A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Shadowsocks</a:t>
            </a:r>
            <a:endParaRPr lang="zh-CN" altLang="en-US" sz="3000" b="1" dirty="0">
              <a:solidFill>
                <a:srgbClr val="7030A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5077" y="2038172"/>
            <a:ext cx="4800032" cy="1018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zh-CN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×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Exposed</a:t>
            </a:r>
            <a:r>
              <a:rPr lang="zh-CN" altLang="en-US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to</a:t>
            </a:r>
            <a:r>
              <a:rPr lang="zh-CN" altLang="en-US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GFW</a:t>
            </a:r>
            <a:r>
              <a:rPr lang="zh-CN" altLang="en-US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(DPI</a:t>
            </a:r>
            <a:r>
              <a:rPr lang="en-US" altLang="zh-CN" sz="2800" dirty="0" smtClean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  <a:endParaRPr lang="en-US" altLang="zh-CN" sz="2800" dirty="0" smtClean="0">
              <a:solidFill>
                <a:srgbClr val="00B05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spcAft>
                <a:spcPts val="500"/>
              </a:spcAft>
            </a:pPr>
            <a:r>
              <a:rPr lang="zh-CN" altLang="en-US" sz="2800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8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Automatic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Configuration</a:t>
            </a:r>
            <a:endParaRPr lang="en-US" altLang="zh-CN" sz="2800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1985" y="4027586"/>
            <a:ext cx="2818720" cy="1018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Easy</a:t>
            </a:r>
            <a:r>
              <a:rPr lang="zh-CN" altLang="en-US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to</a:t>
            </a:r>
            <a:r>
              <a:rPr lang="zh-CN" altLang="en-US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setup</a:t>
            </a:r>
          </a:p>
          <a:p>
            <a:pPr>
              <a:spcAft>
                <a:spcPts val="50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Traffic</a:t>
            </a:r>
            <a:r>
              <a:rPr lang="zh-CN" altLang="en-US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split</a:t>
            </a:r>
          </a:p>
        </p:txBody>
      </p:sp>
      <p:pic>
        <p:nvPicPr>
          <p:cNvPr id="10" name="Picture 3" descr="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61" y="1196825"/>
            <a:ext cx="3972672" cy="91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openvp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553" y="3856838"/>
            <a:ext cx="3972672" cy="126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95401" y="4098436"/>
            <a:ext cx="667975" cy="536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9287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746473" y="2394366"/>
            <a:ext cx="469680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altLang="zh-CN" sz="4000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27028" y="2394366"/>
            <a:ext cx="5316777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altLang="zh-CN" sz="40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ScholarCloud</a:t>
            </a:r>
            <a:r>
              <a:rPr lang="zh-CN" alt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System</a:t>
            </a:r>
            <a:endParaRPr lang="zh-CN" altLang="en-US" sz="4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5A3-3300-4D41-99A4-0032E3512D0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1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169" y="1317823"/>
            <a:ext cx="4276531" cy="13559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4389" y="2314692"/>
            <a:ext cx="262467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5294390" y="1097179"/>
            <a:ext cx="937077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67" dirty="0"/>
              <a:t>Internet</a:t>
            </a:r>
          </a:p>
          <a:p>
            <a:pPr algn="ctr"/>
            <a:r>
              <a:rPr lang="en-US" altLang="zh-CN" sz="1167" dirty="0"/>
              <a:t>Censorship</a:t>
            </a:r>
            <a:endParaRPr lang="en-US" sz="11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00B050"/>
                </a:solidFill>
              </a:rPr>
              <a:t>Combine</a:t>
            </a:r>
            <a:r>
              <a:rPr lang="zh-CN" altLang="en-US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00B050"/>
                </a:solidFill>
              </a:rPr>
              <a:t>advantages</a:t>
            </a:r>
            <a:r>
              <a:rPr lang="zh-CN" altLang="en-US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00B050"/>
                </a:solidFill>
              </a:rPr>
              <a:t>together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7882" y="1313499"/>
            <a:ext cx="2608727" cy="2503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Stable</a:t>
            </a:r>
          </a:p>
          <a:p>
            <a:pPr>
              <a:spcAft>
                <a:spcPts val="50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Secure</a:t>
            </a:r>
          </a:p>
          <a:p>
            <a:pPr>
              <a:spcAft>
                <a:spcPts val="50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Auto-</a:t>
            </a:r>
            <a:r>
              <a:rPr lang="en-US" altLang="zh-CN" sz="2800" dirty="0" err="1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config</a:t>
            </a:r>
            <a:endParaRPr lang="en-US" altLang="zh-CN" sz="2800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spcAft>
                <a:spcPts val="50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Traffic</a:t>
            </a:r>
            <a:r>
              <a:rPr lang="zh-CN" altLang="en-US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split</a:t>
            </a:r>
          </a:p>
          <a:p>
            <a:pPr>
              <a:spcAft>
                <a:spcPts val="500"/>
              </a:spcAft>
            </a:pPr>
            <a:endParaRPr lang="en-US" altLang="zh-CN" sz="2800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3169" y="1369938"/>
            <a:ext cx="771688" cy="652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" name="Picture 2" descr="openvp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69" y="3002482"/>
            <a:ext cx="4489436" cy="142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17159" y="1458690"/>
            <a:ext cx="613484" cy="296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6992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169" y="1317823"/>
            <a:ext cx="4276531" cy="13559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4389" y="2314692"/>
            <a:ext cx="262467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5294390" y="1097179"/>
            <a:ext cx="937077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67" dirty="0"/>
              <a:t>Internet</a:t>
            </a:r>
          </a:p>
          <a:p>
            <a:pPr algn="ctr"/>
            <a:r>
              <a:rPr lang="en-US" altLang="zh-CN" sz="1167" dirty="0"/>
              <a:t>Censorship</a:t>
            </a:r>
            <a:endParaRPr lang="en-US" sz="11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00B050"/>
                </a:solidFill>
              </a:rPr>
              <a:t>Combine</a:t>
            </a:r>
            <a:r>
              <a:rPr lang="zh-CN" altLang="en-US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00B050"/>
                </a:solidFill>
              </a:rPr>
              <a:t>advantages</a:t>
            </a:r>
            <a:r>
              <a:rPr lang="zh-CN" altLang="en-US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00B050"/>
                </a:solidFill>
              </a:rPr>
              <a:t>together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7882" y="1313499"/>
            <a:ext cx="2493440" cy="2400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zh-CN" altLang="en-US" sz="2667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667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667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Stable</a:t>
            </a:r>
          </a:p>
          <a:p>
            <a:pPr>
              <a:spcAft>
                <a:spcPts val="500"/>
              </a:spcAft>
            </a:pPr>
            <a:r>
              <a:rPr lang="zh-CN" altLang="en-US" sz="2667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667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667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Secure</a:t>
            </a:r>
          </a:p>
          <a:p>
            <a:pPr>
              <a:spcAft>
                <a:spcPts val="500"/>
              </a:spcAft>
            </a:pPr>
            <a:r>
              <a:rPr lang="zh-CN" altLang="en-US" sz="2667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667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667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Auto-</a:t>
            </a:r>
            <a:r>
              <a:rPr lang="en-US" altLang="zh-CN" sz="2667" dirty="0" err="1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config</a:t>
            </a:r>
            <a:endParaRPr lang="en-US" altLang="zh-CN" sz="2667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spcAft>
                <a:spcPts val="500"/>
              </a:spcAft>
            </a:pPr>
            <a:r>
              <a:rPr lang="zh-CN" altLang="en-US" sz="2667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667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667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Traffic</a:t>
            </a:r>
            <a:r>
              <a:rPr lang="zh-CN" altLang="en-US" sz="2667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667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split</a:t>
            </a:r>
          </a:p>
          <a:p>
            <a:pPr>
              <a:spcAft>
                <a:spcPts val="500"/>
              </a:spcAft>
            </a:pPr>
            <a:endParaRPr lang="en-US" altLang="zh-CN" sz="2667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3169" y="1369938"/>
            <a:ext cx="771688" cy="652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957750"/>
            <a:ext cx="7311531" cy="42466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17244" y="5029507"/>
            <a:ext cx="3682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17"/>
              </a:spcBef>
            </a:pPr>
            <a:r>
              <a:rPr lang="en-US" altLang="zh-CN" sz="2400" u="sng" dirty="0">
                <a:solidFill>
                  <a:srgbClr val="0070C0"/>
                </a:solidFill>
              </a:rPr>
              <a:t>http://</a:t>
            </a:r>
            <a:r>
              <a:rPr lang="en-US" altLang="zh-CN" sz="2400" u="sng" dirty="0" err="1">
                <a:solidFill>
                  <a:srgbClr val="0070C0"/>
                </a:solidFill>
              </a:rPr>
              <a:t>scholar.thucloud.com</a:t>
            </a:r>
            <a:endParaRPr lang="en-US" altLang="zh-CN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169" y="1317823"/>
            <a:ext cx="4276531" cy="13559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4389" y="2314692"/>
            <a:ext cx="262467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5294390" y="1097179"/>
            <a:ext cx="937077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67" dirty="0"/>
              <a:t>Internet</a:t>
            </a:r>
          </a:p>
          <a:p>
            <a:pPr algn="ctr"/>
            <a:r>
              <a:rPr lang="en-US" altLang="zh-CN" sz="1167" dirty="0"/>
              <a:t>Censorship</a:t>
            </a:r>
            <a:endParaRPr lang="en-US" sz="11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00B050"/>
                </a:solidFill>
              </a:rPr>
              <a:t>Combine</a:t>
            </a:r>
            <a:r>
              <a:rPr lang="zh-CN" altLang="en-US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00B050"/>
                </a:solidFill>
              </a:rPr>
              <a:t>advantages</a:t>
            </a:r>
            <a:r>
              <a:rPr lang="zh-CN" altLang="en-US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00B050"/>
                </a:solidFill>
              </a:rPr>
              <a:t>together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7882" y="1313499"/>
            <a:ext cx="2608727" cy="2503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Stable</a:t>
            </a:r>
          </a:p>
          <a:p>
            <a:pPr>
              <a:spcAft>
                <a:spcPts val="50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Secure</a:t>
            </a:r>
          </a:p>
          <a:p>
            <a:pPr>
              <a:spcAft>
                <a:spcPts val="50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Auto-</a:t>
            </a:r>
            <a:r>
              <a:rPr lang="en-US" altLang="zh-CN" sz="2800" dirty="0" err="1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config</a:t>
            </a:r>
            <a:endParaRPr lang="en-US" altLang="zh-CN" sz="2800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spcAft>
                <a:spcPts val="50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√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Traffic</a:t>
            </a:r>
            <a:r>
              <a:rPr lang="zh-CN" altLang="en-US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split</a:t>
            </a:r>
          </a:p>
          <a:p>
            <a:pPr>
              <a:spcAft>
                <a:spcPts val="500"/>
              </a:spcAft>
            </a:pPr>
            <a:endParaRPr lang="en-US" altLang="zh-CN" sz="2800" dirty="0">
              <a:solidFill>
                <a:srgbClr val="00206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3169" y="1369938"/>
            <a:ext cx="771688" cy="652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矩形 11"/>
          <p:cNvSpPr/>
          <p:nvPr/>
        </p:nvSpPr>
        <p:spPr>
          <a:xfrm>
            <a:off x="3604652" y="3629869"/>
            <a:ext cx="4807828" cy="1225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3371C0"/>
                </a:solidFill>
              </a:rPr>
              <a:t>L</a:t>
            </a:r>
            <a:r>
              <a:rPr lang="en-US" sz="2400" dirty="0">
                <a:solidFill>
                  <a:srgbClr val="3371C0"/>
                </a:solidFill>
              </a:rPr>
              <a:t>aunched in </a:t>
            </a:r>
            <a:r>
              <a:rPr lang="en-US" sz="2400" b="1" dirty="0">
                <a:solidFill>
                  <a:srgbClr val="3371C0"/>
                </a:solidFill>
              </a:rPr>
              <a:t>Jan. 2016</a:t>
            </a:r>
          </a:p>
          <a:p>
            <a:r>
              <a:rPr lang="en-US" altLang="zh-CN" sz="2400" b="1" u="sng" dirty="0">
                <a:solidFill>
                  <a:srgbClr val="3371C0"/>
                </a:solidFill>
              </a:rPr>
              <a:t>2000+</a:t>
            </a:r>
            <a:r>
              <a:rPr lang="zh-CN" altLang="en-US" sz="2400" b="1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users/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b="1" u="sng" dirty="0">
                <a:solidFill>
                  <a:srgbClr val="3371C0"/>
                </a:solidFill>
              </a:rPr>
              <a:t>700+</a:t>
            </a:r>
            <a:r>
              <a:rPr lang="zh-CN" altLang="en-US" sz="2400" b="1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daily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active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users</a:t>
            </a:r>
          </a:p>
          <a:p>
            <a:r>
              <a:rPr lang="en-US" altLang="zh-CN" sz="2400" b="1" u="sng" dirty="0">
                <a:solidFill>
                  <a:srgbClr val="3371C0"/>
                </a:solidFill>
              </a:rPr>
              <a:t>2.2</a:t>
            </a:r>
            <a:r>
              <a:rPr lang="zh-CN" altLang="en-US" sz="2400" b="1" u="sng" dirty="0">
                <a:solidFill>
                  <a:srgbClr val="3371C0"/>
                </a:solidFill>
              </a:rPr>
              <a:t> </a:t>
            </a:r>
            <a:r>
              <a:rPr lang="en-US" altLang="zh-CN" sz="2400" b="1" u="sng" dirty="0">
                <a:solidFill>
                  <a:srgbClr val="3371C0"/>
                </a:solidFill>
              </a:rPr>
              <a:t>USD</a:t>
            </a:r>
            <a:r>
              <a:rPr lang="zh-CN" altLang="en-US" sz="2400" b="1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operation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cost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daily</a:t>
            </a:r>
            <a:endParaRPr lang="en-US" sz="2400" dirty="0">
              <a:solidFill>
                <a:srgbClr val="3371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7" y="3894438"/>
            <a:ext cx="2590800" cy="6196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17244" y="5029507"/>
            <a:ext cx="3682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17"/>
              </a:spcBef>
            </a:pPr>
            <a:r>
              <a:rPr lang="en-US" altLang="zh-CN" sz="2400" u="sng" dirty="0">
                <a:solidFill>
                  <a:srgbClr val="0070C0"/>
                </a:solidFill>
              </a:rPr>
              <a:t>http://</a:t>
            </a:r>
            <a:r>
              <a:rPr lang="en-US" altLang="zh-CN" sz="2400" u="sng" dirty="0" err="1">
                <a:solidFill>
                  <a:srgbClr val="0070C0"/>
                </a:solidFill>
              </a:rPr>
              <a:t>scholar.thucloud.com</a:t>
            </a:r>
            <a:endParaRPr lang="en-US" altLang="zh-CN" sz="2400" u="sng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7159" y="1458690"/>
            <a:ext cx="613484" cy="296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4243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00B050"/>
                </a:solidFill>
              </a:rPr>
              <a:t>Key</a:t>
            </a:r>
            <a:r>
              <a:rPr lang="zh-CN" altLang="en-US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00B050"/>
                </a:solidFill>
              </a:rPr>
              <a:t>points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4415" y="1221077"/>
            <a:ext cx="4911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zh-CN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Split-proxy</a:t>
            </a:r>
            <a:r>
              <a:rPr lang="zh-CN" altLang="en-US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and</a:t>
            </a:r>
            <a:r>
              <a:rPr lang="zh-CN" altLang="en-US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auto-</a:t>
            </a:r>
            <a:r>
              <a:rPr lang="en-US" altLang="zh-CN" sz="2800" dirty="0" err="1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config</a:t>
            </a:r>
            <a:endParaRPr lang="en-US" altLang="zh-CN" sz="2800" dirty="0">
              <a:solidFill>
                <a:srgbClr val="0062A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37" b="96451" l="4832" r="95168">
                        <a14:foregroundMark x1="50630" y1="54489" x2="50630" y2="544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253" y="1204144"/>
            <a:ext cx="471163" cy="47413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73388" y="3709566"/>
            <a:ext cx="4276531" cy="1355973"/>
            <a:chOff x="3940615" y="1526637"/>
            <a:chExt cx="5131837" cy="16271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0615" y="1526637"/>
              <a:ext cx="5131837" cy="162716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466080" y="2722880"/>
              <a:ext cx="314960" cy="335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673388" y="3776256"/>
            <a:ext cx="771688" cy="6687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Rectangle 3"/>
          <p:cNvSpPr/>
          <p:nvPr/>
        </p:nvSpPr>
        <p:spPr>
          <a:xfrm>
            <a:off x="1624415" y="1775078"/>
            <a:ext cx="7184305" cy="592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http://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pac.scholar.thucloud.com/df70d12a-f586-11e5-980a-08002705856d.pac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Proxy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Automatic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onfiguration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file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(PAC)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4121" y="3789123"/>
            <a:ext cx="771688" cy="6687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Rectangle 14"/>
          <p:cNvSpPr/>
          <p:nvPr/>
        </p:nvSpPr>
        <p:spPr>
          <a:xfrm>
            <a:off x="3673388" y="4511762"/>
            <a:ext cx="1076413" cy="6204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TextBox 15"/>
          <p:cNvSpPr txBox="1"/>
          <p:nvPr/>
        </p:nvSpPr>
        <p:spPr>
          <a:xfrm>
            <a:off x="4936142" y="3511643"/>
            <a:ext cx="937077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67" dirty="0"/>
              <a:t>Internet</a:t>
            </a:r>
          </a:p>
          <a:p>
            <a:pPr algn="ctr"/>
            <a:r>
              <a:rPr lang="en-US" altLang="zh-CN" sz="1167" dirty="0"/>
              <a:t>Censorship</a:t>
            </a:r>
            <a:endParaRPr lang="en-US" sz="1167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33627" y="2234212"/>
            <a:ext cx="1515533" cy="484085"/>
            <a:chOff x="1013151" y="3871811"/>
            <a:chExt cx="8210420" cy="782717"/>
          </a:xfrm>
          <a:solidFill>
            <a:srgbClr val="00B0F0"/>
          </a:solidFill>
        </p:grpSpPr>
        <p:sp>
          <p:nvSpPr>
            <p:cNvPr id="18" name="Rectangular Callout 17"/>
            <p:cNvSpPr/>
            <p:nvPr/>
          </p:nvSpPr>
          <p:spPr>
            <a:xfrm>
              <a:off x="1013151" y="3871811"/>
              <a:ext cx="7846031" cy="782717"/>
            </a:xfrm>
            <a:prstGeom prst="wedgeRectCallout">
              <a:avLst>
                <a:gd name="adj1" fmla="val 5676"/>
                <a:gd name="adj2" fmla="val -877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13151" y="3967800"/>
              <a:ext cx="8210420" cy="6469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0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Web</a:t>
              </a:r>
              <a:r>
                <a:rPr lang="zh-CN" altLang="en-US" sz="20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lang="en-US" altLang="zh-CN" sz="20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proxy</a:t>
              </a:r>
              <a:endParaRPr lang="zh-CN" altLang="en-US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92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2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00B050"/>
                </a:solidFill>
              </a:rPr>
              <a:t>Key</a:t>
            </a:r>
            <a:r>
              <a:rPr lang="zh-CN" altLang="en-US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00B050"/>
                </a:solidFill>
              </a:rPr>
              <a:t>points</a:t>
            </a:r>
            <a:endParaRPr lang="en-US" sz="3600" dirty="0">
              <a:solidFill>
                <a:srgbClr val="00B05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73388" y="3709566"/>
            <a:ext cx="4276531" cy="1355973"/>
            <a:chOff x="3940615" y="1526637"/>
            <a:chExt cx="5131837" cy="16271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0615" y="1526637"/>
              <a:ext cx="5131837" cy="162716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466080" y="2722880"/>
              <a:ext cx="314960" cy="335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673388" y="3776256"/>
            <a:ext cx="771688" cy="6687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23" name="Picture 22" descr="流量重定向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15" y="2610565"/>
            <a:ext cx="6808037" cy="270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24415" y="1221077"/>
            <a:ext cx="4911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zh-CN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Split-proxy</a:t>
            </a:r>
            <a:r>
              <a:rPr lang="zh-CN" altLang="en-US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and</a:t>
            </a:r>
            <a:r>
              <a:rPr lang="zh-CN" altLang="en-US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auto-</a:t>
            </a:r>
            <a:r>
              <a:rPr lang="en-US" altLang="zh-CN" sz="2800" dirty="0" err="1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config</a:t>
            </a:r>
            <a:endParaRPr lang="en-US" altLang="zh-CN" sz="2800" dirty="0">
              <a:solidFill>
                <a:srgbClr val="0062A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37" b="96451" l="4832" r="95168">
                        <a14:foregroundMark x1="50630" y1="54489" x2="50630" y2="544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253" y="1204144"/>
            <a:ext cx="471163" cy="47413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733627" y="2234212"/>
            <a:ext cx="1515533" cy="484085"/>
            <a:chOff x="1013151" y="3871811"/>
            <a:chExt cx="8210420" cy="782717"/>
          </a:xfrm>
          <a:solidFill>
            <a:srgbClr val="00B0F0"/>
          </a:solidFill>
        </p:grpSpPr>
        <p:sp>
          <p:nvSpPr>
            <p:cNvPr id="27" name="Rectangular Callout 26"/>
            <p:cNvSpPr/>
            <p:nvPr/>
          </p:nvSpPr>
          <p:spPr>
            <a:xfrm>
              <a:off x="1013151" y="3871811"/>
              <a:ext cx="7846031" cy="782717"/>
            </a:xfrm>
            <a:prstGeom prst="wedgeRectCallout">
              <a:avLst>
                <a:gd name="adj1" fmla="val 5676"/>
                <a:gd name="adj2" fmla="val -877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3151" y="3967800"/>
              <a:ext cx="8210420" cy="6469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0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Web</a:t>
              </a:r>
              <a:r>
                <a:rPr lang="zh-CN" altLang="en-US" sz="20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 </a:t>
              </a:r>
              <a:r>
                <a:rPr lang="en-US" altLang="zh-CN" sz="2000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proxy</a:t>
              </a:r>
              <a:endParaRPr lang="zh-CN" altLang="en-US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624415" y="1775078"/>
            <a:ext cx="7184305" cy="592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http://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pac.scholar.thucloud.com/df70d12a-f586-11e5-980a-08002705856d.pac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Proxy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Automatic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onfiguration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file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(PAC)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62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00B050"/>
                </a:solidFill>
              </a:rPr>
              <a:t>Key</a:t>
            </a:r>
            <a:r>
              <a:rPr lang="zh-CN" altLang="en-US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00B050"/>
                </a:solidFill>
              </a:rPr>
              <a:t>points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0382" y="1204946"/>
            <a:ext cx="3228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zh-CN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Message</a:t>
            </a:r>
            <a:r>
              <a:rPr lang="zh-CN" altLang="en-US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blinding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37" b="96451" l="4832" r="95168">
                        <a14:foregroundMark x1="50630" y1="54489" x2="50630" y2="544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220" y="1188013"/>
            <a:ext cx="471163" cy="47413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73388" y="3709566"/>
            <a:ext cx="4276531" cy="1355973"/>
            <a:chOff x="3940615" y="1526637"/>
            <a:chExt cx="5131837" cy="16271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0615" y="1526637"/>
              <a:ext cx="5131837" cy="162716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466080" y="2722880"/>
              <a:ext cx="314960" cy="335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pic>
        <p:nvPicPr>
          <p:cNvPr id="15" name="Picture 2" descr="协议屏蔽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52" y="2278080"/>
            <a:ext cx="6133157" cy="134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40382" y="1754749"/>
            <a:ext cx="6705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Public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w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ell-known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encryption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schemes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suffer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from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DPI.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r"/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en-US" sz="1600" dirty="0" smtClean="0">
                <a:solidFill>
                  <a:srgbClr val="7030A0"/>
                </a:solidFill>
                <a:latin typeface="Microsoft YaHei" charset="-122"/>
                <a:ea typeface="Microsoft YaHei" charset="-122"/>
                <a:cs typeface="Microsoft YaHei" charset="-122"/>
              </a:rPr>
              <a:t>Liang W</a:t>
            </a:r>
            <a:r>
              <a:rPr lang="en-US" altLang="zh-CN" sz="1600" dirty="0" smtClean="0">
                <a:solidFill>
                  <a:srgbClr val="7030A0"/>
                </a:solidFill>
                <a:latin typeface="Microsoft YaHei" charset="-122"/>
                <a:ea typeface="Microsoft YaHei" charset="-122"/>
                <a:cs typeface="Microsoft YaHei" charset="-122"/>
              </a:rPr>
              <a:t>ang,</a:t>
            </a:r>
            <a:r>
              <a:rPr lang="zh-CN" altLang="en-US" sz="1600" dirty="0" smtClean="0">
                <a:solidFill>
                  <a:srgbClr val="7030A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600" dirty="0" smtClean="0">
                <a:solidFill>
                  <a:srgbClr val="7030A0"/>
                </a:solidFill>
                <a:latin typeface="Microsoft YaHei" charset="-122"/>
                <a:ea typeface="Microsoft YaHei" charset="-122"/>
                <a:cs typeface="Microsoft YaHei" charset="-122"/>
              </a:rPr>
              <a:t>CCS</a:t>
            </a:r>
            <a:r>
              <a:rPr lang="zh-CN" altLang="en-US" sz="1600" dirty="0" smtClean="0">
                <a:solidFill>
                  <a:srgbClr val="7030A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600" dirty="0" smtClean="0">
                <a:solidFill>
                  <a:srgbClr val="7030A0"/>
                </a:solidFill>
                <a:latin typeface="Microsoft YaHei" charset="-122"/>
                <a:ea typeface="Microsoft YaHei" charset="-122"/>
                <a:cs typeface="Microsoft YaHei" charset="-122"/>
              </a:rPr>
              <a:t>2015)</a:t>
            </a:r>
            <a:endParaRPr lang="en-US" sz="1600" dirty="0">
              <a:solidFill>
                <a:srgbClr val="7030A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6142" y="3511643"/>
            <a:ext cx="937077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67" dirty="0"/>
              <a:t>Internet</a:t>
            </a:r>
          </a:p>
          <a:p>
            <a:pPr algn="ctr"/>
            <a:r>
              <a:rPr lang="en-US" altLang="zh-CN" sz="1167" dirty="0"/>
              <a:t>Censorship</a:t>
            </a:r>
            <a:endParaRPr lang="en-US" sz="1167" dirty="0"/>
          </a:p>
        </p:txBody>
      </p:sp>
      <p:sp>
        <p:nvSpPr>
          <p:cNvPr id="14" name="Rectangle 13"/>
          <p:cNvSpPr/>
          <p:nvPr/>
        </p:nvSpPr>
        <p:spPr>
          <a:xfrm>
            <a:off x="4435388" y="3869389"/>
            <a:ext cx="1779146" cy="406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9625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3"/>
          <p:cNvSpPr/>
          <p:nvPr/>
        </p:nvSpPr>
        <p:spPr>
          <a:xfrm>
            <a:off x="3609239" y="167362"/>
            <a:ext cx="1925528" cy="656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3667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5"/>
          <p:cNvSpPr/>
          <p:nvPr/>
        </p:nvSpPr>
        <p:spPr>
          <a:xfrm>
            <a:off x="2361542" y="1154105"/>
            <a:ext cx="469680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altLang="zh-CN" sz="4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7"/>
          <p:cNvSpPr/>
          <p:nvPr/>
        </p:nvSpPr>
        <p:spPr>
          <a:xfrm>
            <a:off x="2918005" y="1146196"/>
            <a:ext cx="3087064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altLang="zh-CN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lang="zh-CN" alt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8"/>
          <p:cNvSpPr/>
          <p:nvPr/>
        </p:nvSpPr>
        <p:spPr>
          <a:xfrm>
            <a:off x="2362647" y="1884080"/>
            <a:ext cx="469680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altLang="zh-CN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9"/>
          <p:cNvSpPr/>
          <p:nvPr/>
        </p:nvSpPr>
        <p:spPr>
          <a:xfrm>
            <a:off x="2917110" y="1884079"/>
            <a:ext cx="4110292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Feasibility</a:t>
            </a:r>
            <a:r>
              <a:rPr lang="zh-CN" alt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Study</a:t>
            </a:r>
            <a:endParaRPr lang="zh-CN" alt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10"/>
          <p:cNvSpPr/>
          <p:nvPr/>
        </p:nvSpPr>
        <p:spPr>
          <a:xfrm>
            <a:off x="2362647" y="2633523"/>
            <a:ext cx="469680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altLang="zh-CN" sz="4000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11"/>
          <p:cNvSpPr/>
          <p:nvPr/>
        </p:nvSpPr>
        <p:spPr>
          <a:xfrm>
            <a:off x="2916589" y="2684820"/>
            <a:ext cx="4888519" cy="641266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altLang="zh-CN" sz="3667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ScholarCloud</a:t>
            </a:r>
            <a:r>
              <a:rPr lang="zh-CN" altLang="en-US" sz="3667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67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System</a:t>
            </a:r>
            <a:endParaRPr lang="zh-CN" altLang="en-US" sz="3667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12"/>
          <p:cNvSpPr/>
          <p:nvPr/>
        </p:nvSpPr>
        <p:spPr>
          <a:xfrm>
            <a:off x="2363752" y="3392805"/>
            <a:ext cx="469680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altLang="zh-CN" sz="40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000" b="1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13"/>
          <p:cNvSpPr/>
          <p:nvPr/>
        </p:nvSpPr>
        <p:spPr>
          <a:xfrm>
            <a:off x="2917354" y="3392804"/>
            <a:ext cx="3272179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altLang="zh-CN" sz="40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Performance</a:t>
            </a:r>
            <a:endParaRPr lang="zh-CN" altLang="en-US" sz="400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14"/>
          <p:cNvSpPr/>
          <p:nvPr/>
        </p:nvSpPr>
        <p:spPr>
          <a:xfrm>
            <a:off x="2383629" y="4227689"/>
            <a:ext cx="469680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altLang="zh-CN" sz="4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40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15"/>
          <p:cNvSpPr/>
          <p:nvPr/>
        </p:nvSpPr>
        <p:spPr>
          <a:xfrm>
            <a:off x="2941849" y="4219780"/>
            <a:ext cx="2500301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altLang="zh-CN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3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704"/>
          <a:stretch/>
        </p:blipFill>
        <p:spPr>
          <a:xfrm>
            <a:off x="1602216" y="2025875"/>
            <a:ext cx="5033089" cy="1720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00B050"/>
                </a:solidFill>
              </a:rPr>
              <a:t>Key</a:t>
            </a:r>
            <a:r>
              <a:rPr lang="zh-CN" altLang="en-US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00B050"/>
                </a:solidFill>
              </a:rPr>
              <a:t>points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88177" y="1212758"/>
            <a:ext cx="3495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zh-CN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Service</a:t>
            </a:r>
            <a:r>
              <a:rPr lang="zh-CN" altLang="en-US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0062A1"/>
                </a:solidFill>
                <a:latin typeface="Microsoft YaHei" charset="-122"/>
                <a:ea typeface="Microsoft YaHei" charset="-122"/>
                <a:cs typeface="Microsoft YaHei" charset="-122"/>
              </a:rPr>
              <a:t>legalization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7" b="96451" l="4832" r="95168">
                        <a14:foregroundMark x1="50630" y1="54489" x2="50630" y2="544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015" y="1195825"/>
            <a:ext cx="471163" cy="47413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73388" y="4004206"/>
            <a:ext cx="4276531" cy="1355973"/>
            <a:chOff x="3940615" y="1526637"/>
            <a:chExt cx="5131837" cy="16271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0615" y="1526637"/>
              <a:ext cx="5131837" cy="162716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466080" y="2722880"/>
              <a:ext cx="314960" cy="335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688177" y="1768380"/>
            <a:ext cx="60181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ICP Reg. #15063437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in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China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55" y="4361842"/>
            <a:ext cx="918633" cy="918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6" b="94785" l="9825" r="89956">
                        <a14:foregroundMark x1="56114" y1="61043" x2="56114" y2="61043"/>
                        <a14:foregroundMark x1="58079" y1="51227" x2="46507" y2="60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87" y="4407458"/>
            <a:ext cx="1140273" cy="811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8177" y="1718639"/>
            <a:ext cx="4861168" cy="22158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36142" y="3806283"/>
            <a:ext cx="937077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67" dirty="0"/>
              <a:t>Internet</a:t>
            </a:r>
          </a:p>
          <a:p>
            <a:pPr algn="ctr"/>
            <a:r>
              <a:rPr lang="en-US" altLang="zh-CN" sz="1167" dirty="0"/>
              <a:t>Censorship</a:t>
            </a:r>
            <a:endParaRPr lang="en-US" sz="1167" dirty="0"/>
          </a:p>
        </p:txBody>
      </p:sp>
    </p:spTree>
    <p:extLst>
      <p:ext uri="{BB962C8B-B14F-4D97-AF65-F5344CB8AC3E}">
        <p14:creationId xmlns:p14="http://schemas.microsoft.com/office/powerpoint/2010/main" val="11241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608637" y="2388846"/>
            <a:ext cx="469680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altLang="zh-CN" sz="40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000" b="1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3988" y="2380937"/>
            <a:ext cx="3272179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altLang="zh-CN" sz="40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Performance</a:t>
            </a:r>
            <a:endParaRPr lang="zh-CN" altLang="en-US" sz="400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5A3-3300-4D41-99A4-0032E3512D0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5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64" y="3737085"/>
            <a:ext cx="1068318" cy="69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5B9CD5"/>
                </a:solidFill>
              </a:rPr>
              <a:t>Network</a:t>
            </a:r>
            <a:r>
              <a:rPr lang="zh-CN" altLang="en-US" sz="3600" dirty="0">
                <a:solidFill>
                  <a:srgbClr val="5B9CD5"/>
                </a:solidFill>
              </a:rPr>
              <a:t> </a:t>
            </a:r>
            <a:r>
              <a:rPr lang="en-US" altLang="zh-CN" sz="3600" dirty="0">
                <a:solidFill>
                  <a:srgbClr val="5B9CD5"/>
                </a:solidFill>
              </a:rPr>
              <a:t>experience</a:t>
            </a:r>
            <a:endParaRPr lang="en-US" sz="3600" dirty="0">
              <a:solidFill>
                <a:srgbClr val="5B9CD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2867" y="1238009"/>
            <a:ext cx="2434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zh-CN" sz="2800" dirty="0" smtClean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2800" dirty="0" smtClean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 smtClean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TCP</a:t>
            </a:r>
            <a:r>
              <a:rPr lang="zh-CN" altLang="en-US" sz="2800" dirty="0" smtClean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Stream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594" y="1499619"/>
            <a:ext cx="4540808" cy="3702061"/>
          </a:xfrm>
          <a:prstGeom prst="rect">
            <a:avLst/>
          </a:prstGeom>
        </p:spPr>
      </p:pic>
      <p:sp>
        <p:nvSpPr>
          <p:cNvPr id="10" name="矩形 11"/>
          <p:cNvSpPr/>
          <p:nvPr/>
        </p:nvSpPr>
        <p:spPr>
          <a:xfrm>
            <a:off x="1085294" y="2090046"/>
            <a:ext cx="3096928" cy="5461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3371C0"/>
                </a:solidFill>
              </a:rPr>
              <a:t>S.S.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only.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3200" b="1" u="sng" dirty="0">
                <a:solidFill>
                  <a:srgbClr val="3371C0"/>
                </a:solidFill>
              </a:rPr>
              <a:t>10s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timeout.</a:t>
            </a:r>
            <a:endParaRPr lang="en-US" sz="2400" dirty="0">
              <a:solidFill>
                <a:srgbClr val="3371C0"/>
              </a:solidFill>
            </a:endParaRPr>
          </a:p>
        </p:txBody>
      </p:sp>
      <p:sp>
        <p:nvSpPr>
          <p:cNvPr id="11" name="矩形 11"/>
          <p:cNvSpPr/>
          <p:nvPr/>
        </p:nvSpPr>
        <p:spPr>
          <a:xfrm>
            <a:off x="1332780" y="3773826"/>
            <a:ext cx="1876087" cy="5461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3371C0"/>
                </a:solidFill>
              </a:rPr>
              <a:t>Main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stream</a:t>
            </a:r>
            <a:endParaRPr lang="en-US" sz="2400" dirty="0">
              <a:solidFill>
                <a:srgbClr val="3371C0"/>
              </a:solidFill>
            </a:endParaRPr>
          </a:p>
        </p:txBody>
      </p:sp>
      <p:sp>
        <p:nvSpPr>
          <p:cNvPr id="17" name="矩形 11"/>
          <p:cNvSpPr/>
          <p:nvPr/>
        </p:nvSpPr>
        <p:spPr>
          <a:xfrm>
            <a:off x="965200" y="4540595"/>
            <a:ext cx="3217022" cy="5461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u="sng" dirty="0">
                <a:solidFill>
                  <a:srgbClr val="3371C0"/>
                </a:solidFill>
              </a:rPr>
              <a:t>First-time</a:t>
            </a:r>
            <a:r>
              <a:rPr lang="zh-CN" altLang="en-US" sz="2800" b="1" u="sng" dirty="0">
                <a:solidFill>
                  <a:srgbClr val="3371C0"/>
                </a:solidFill>
              </a:rPr>
              <a:t>*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access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cost</a:t>
            </a:r>
            <a:endParaRPr lang="en-US" sz="2400" dirty="0">
              <a:solidFill>
                <a:srgbClr val="3371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0594" y="1846212"/>
            <a:ext cx="3584206" cy="843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" name="Rectangle 12"/>
          <p:cNvSpPr/>
          <p:nvPr/>
        </p:nvSpPr>
        <p:spPr>
          <a:xfrm>
            <a:off x="4347852" y="4408910"/>
            <a:ext cx="3594366" cy="751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9394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1" grpId="0" animBg="1"/>
      <p:bldP spid="17" grpId="0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908" y="1164746"/>
            <a:ext cx="3529033" cy="2897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5B9CD5"/>
                </a:solidFill>
              </a:rPr>
              <a:t>Network</a:t>
            </a:r>
            <a:r>
              <a:rPr lang="zh-CN" altLang="en-US" sz="3600" dirty="0">
                <a:solidFill>
                  <a:srgbClr val="5B9CD5"/>
                </a:solidFill>
              </a:rPr>
              <a:t> </a:t>
            </a:r>
            <a:r>
              <a:rPr lang="en-US" altLang="zh-CN" sz="3600" dirty="0">
                <a:solidFill>
                  <a:srgbClr val="5B9CD5"/>
                </a:solidFill>
              </a:rPr>
              <a:t>experience</a:t>
            </a:r>
            <a:endParaRPr lang="en-US" sz="3600" dirty="0">
              <a:solidFill>
                <a:srgbClr val="5B9CD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2253" y="1238009"/>
            <a:ext cx="3067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zh-CN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zh-CN" altLang="en-US" sz="2800" dirty="0" smtClean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Page</a:t>
            </a:r>
            <a:r>
              <a:rPr lang="zh-CN" altLang="en-US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load</a:t>
            </a:r>
            <a:r>
              <a:rPr lang="zh-CN" altLang="en-US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time</a:t>
            </a:r>
          </a:p>
        </p:txBody>
      </p:sp>
      <p:sp>
        <p:nvSpPr>
          <p:cNvPr id="15" name="圆角矩形 10"/>
          <p:cNvSpPr/>
          <p:nvPr/>
        </p:nvSpPr>
        <p:spPr>
          <a:xfrm>
            <a:off x="722558" y="1995711"/>
            <a:ext cx="3330657" cy="187813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39" indent="-285739">
              <a:spcAft>
                <a:spcPts val="5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Worst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first-time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latency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667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Tor</a:t>
            </a:r>
          </a:p>
          <a:p>
            <a:pPr marL="285739" indent="-285739">
              <a:spcAft>
                <a:spcPts val="5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Wost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subsequent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latency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667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4.5s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S.S.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1"/>
          <p:cNvSpPr/>
          <p:nvPr/>
        </p:nvSpPr>
        <p:spPr>
          <a:xfrm>
            <a:off x="1393158" y="4237538"/>
            <a:ext cx="6287801" cy="1225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3371C0"/>
                </a:solidFill>
              </a:rPr>
              <a:t>First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time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access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suffers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great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latency:</a:t>
            </a:r>
          </a:p>
          <a:p>
            <a:r>
              <a:rPr lang="en-US" altLang="zh-CN" sz="2400" dirty="0">
                <a:solidFill>
                  <a:srgbClr val="3371C0"/>
                </a:solidFill>
              </a:rPr>
              <a:t>DNS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resolution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/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Web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cache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/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800" b="1" u="sng" dirty="0">
                <a:solidFill>
                  <a:srgbClr val="3371C0"/>
                </a:solidFill>
              </a:rPr>
              <a:t>Google</a:t>
            </a:r>
            <a:r>
              <a:rPr lang="zh-CN" altLang="en-US" sz="2800" b="1" u="sng" dirty="0">
                <a:solidFill>
                  <a:srgbClr val="3371C0"/>
                </a:solidFill>
              </a:rPr>
              <a:t> </a:t>
            </a:r>
            <a:r>
              <a:rPr lang="en-US" altLang="zh-CN" sz="2800" b="1" u="sng" dirty="0">
                <a:solidFill>
                  <a:srgbClr val="3371C0"/>
                </a:solidFill>
              </a:rPr>
              <a:t>record</a:t>
            </a:r>
            <a:r>
              <a:rPr lang="zh-CN" altLang="en-US" sz="2800" b="1" u="sng" dirty="0">
                <a:solidFill>
                  <a:srgbClr val="3371C0"/>
                </a:solidFill>
              </a:rPr>
              <a:t>*</a:t>
            </a:r>
            <a:endParaRPr lang="en-US" sz="2800" b="1" u="sng" dirty="0">
              <a:solidFill>
                <a:srgbClr val="3371C0"/>
              </a:solidFill>
            </a:endParaRPr>
          </a:p>
        </p:txBody>
      </p:sp>
      <p:sp>
        <p:nvSpPr>
          <p:cNvPr id="19" name="椭圆 1"/>
          <p:cNvSpPr/>
          <p:nvPr/>
        </p:nvSpPr>
        <p:spPr>
          <a:xfrm>
            <a:off x="6522425" y="1634229"/>
            <a:ext cx="451932" cy="25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22" name="椭圆 1"/>
          <p:cNvSpPr/>
          <p:nvPr/>
        </p:nvSpPr>
        <p:spPr>
          <a:xfrm>
            <a:off x="7132025" y="3107429"/>
            <a:ext cx="451932" cy="25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cxnSp>
        <p:nvCxnSpPr>
          <p:cNvPr id="9" name="Straight Connector 8"/>
          <p:cNvCxnSpPr/>
          <p:nvPr/>
        </p:nvCxnSpPr>
        <p:spPr>
          <a:xfrm>
            <a:off x="5227025" y="3529301"/>
            <a:ext cx="301413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76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5B9CD5"/>
                </a:solidFill>
              </a:rPr>
              <a:t>Network</a:t>
            </a:r>
            <a:r>
              <a:rPr lang="zh-CN" altLang="en-US" sz="3600" dirty="0">
                <a:solidFill>
                  <a:srgbClr val="5B9CD5"/>
                </a:solidFill>
              </a:rPr>
              <a:t> </a:t>
            </a:r>
            <a:r>
              <a:rPr lang="en-US" altLang="zh-CN" sz="3600" dirty="0">
                <a:solidFill>
                  <a:srgbClr val="5B9CD5"/>
                </a:solidFill>
              </a:rPr>
              <a:t>experience</a:t>
            </a:r>
            <a:endParaRPr lang="en-US" sz="3600" dirty="0">
              <a:solidFill>
                <a:srgbClr val="5B9CD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941" y="1273954"/>
            <a:ext cx="336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zh-CN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2800" dirty="0" smtClean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Round-Trip</a:t>
            </a:r>
            <a:r>
              <a:rPr lang="zh-CN" altLang="en-US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 smtClean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Time</a:t>
            </a:r>
            <a:endParaRPr lang="en-US" altLang="zh-CN" sz="2800" dirty="0">
              <a:solidFill>
                <a:srgbClr val="FF2927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5" name="圆角矩形 10"/>
          <p:cNvSpPr/>
          <p:nvPr/>
        </p:nvSpPr>
        <p:spPr>
          <a:xfrm>
            <a:off x="654483" y="2010141"/>
            <a:ext cx="3234718" cy="164953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39" indent="-285739">
              <a:spcAft>
                <a:spcPts val="5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Tor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has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largest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average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RTT</a:t>
            </a:r>
          </a:p>
          <a:p>
            <a:pPr marL="285739" indent="-285739">
              <a:spcAft>
                <a:spcPts val="5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Tor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also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most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unstable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1"/>
          <p:cNvSpPr/>
          <p:nvPr/>
        </p:nvSpPr>
        <p:spPr>
          <a:xfrm>
            <a:off x="1482983" y="4287512"/>
            <a:ext cx="6123548" cy="1085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err="1">
                <a:solidFill>
                  <a:srgbClr val="3371C0"/>
                </a:solidFill>
              </a:rPr>
              <a:t>Shadowsocks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shows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the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same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average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TTL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but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much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larger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800" b="1" u="sng" dirty="0">
                <a:solidFill>
                  <a:srgbClr val="3371C0"/>
                </a:solidFill>
              </a:rPr>
              <a:t>max</a:t>
            </a:r>
            <a:r>
              <a:rPr lang="zh-CN" altLang="en-US" sz="2800" b="1" u="sng" dirty="0">
                <a:solidFill>
                  <a:srgbClr val="3371C0"/>
                </a:solidFill>
              </a:rPr>
              <a:t> </a:t>
            </a:r>
            <a:r>
              <a:rPr lang="en-US" altLang="zh-CN" sz="2800" b="1" u="sng" dirty="0">
                <a:solidFill>
                  <a:srgbClr val="3371C0"/>
                </a:solidFill>
              </a:rPr>
              <a:t>TTL</a:t>
            </a:r>
            <a:r>
              <a:rPr lang="zh-CN" altLang="en-US" sz="2800" b="1" u="sng" dirty="0">
                <a:solidFill>
                  <a:srgbClr val="3371C0"/>
                </a:solidFill>
              </a:rPr>
              <a:t>*</a:t>
            </a:r>
            <a:endParaRPr lang="en-US" sz="2400" b="1" u="sng" dirty="0">
              <a:solidFill>
                <a:srgbClr val="3371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020" y="1116344"/>
            <a:ext cx="3602562" cy="295820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158047" y="3103251"/>
            <a:ext cx="1207535" cy="84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"/>
          <p:cNvSpPr/>
          <p:nvPr/>
        </p:nvSpPr>
        <p:spPr>
          <a:xfrm>
            <a:off x="6610685" y="1073126"/>
            <a:ext cx="451932" cy="25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16" name="椭圆 1"/>
          <p:cNvSpPr/>
          <p:nvPr/>
        </p:nvSpPr>
        <p:spPr>
          <a:xfrm>
            <a:off x="7228752" y="1935712"/>
            <a:ext cx="451932" cy="25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17" name="椭圆 1"/>
          <p:cNvSpPr/>
          <p:nvPr/>
        </p:nvSpPr>
        <p:spPr>
          <a:xfrm>
            <a:off x="7803315" y="2594535"/>
            <a:ext cx="451932" cy="25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22" name="Explosion 2 21"/>
          <p:cNvSpPr/>
          <p:nvPr/>
        </p:nvSpPr>
        <p:spPr>
          <a:xfrm>
            <a:off x="4619852" y="4702378"/>
            <a:ext cx="2608899" cy="9906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" name="TextBox 22"/>
          <p:cNvSpPr txBox="1"/>
          <p:nvPr/>
        </p:nvSpPr>
        <p:spPr>
          <a:xfrm>
            <a:off x="4981861" y="4996728"/>
            <a:ext cx="187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Authentication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3" grpId="0" animBg="1"/>
      <p:bldP spid="16" grpId="0" animBg="1"/>
      <p:bldP spid="17" grpId="0" animBg="1"/>
      <p:bldP spid="22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748" y="1157925"/>
            <a:ext cx="3545608" cy="2924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5B9CD5"/>
                </a:solidFill>
              </a:rPr>
              <a:t>Network</a:t>
            </a:r>
            <a:r>
              <a:rPr lang="zh-CN" altLang="en-US" sz="3600" dirty="0">
                <a:solidFill>
                  <a:srgbClr val="5B9CD5"/>
                </a:solidFill>
              </a:rPr>
              <a:t> </a:t>
            </a:r>
            <a:r>
              <a:rPr lang="en-US" altLang="zh-CN" sz="3600" dirty="0">
                <a:solidFill>
                  <a:srgbClr val="5B9CD5"/>
                </a:solidFill>
              </a:rPr>
              <a:t>experience</a:t>
            </a:r>
            <a:endParaRPr lang="en-US" sz="3600" dirty="0">
              <a:solidFill>
                <a:srgbClr val="5B9CD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899" y="1246718"/>
            <a:ext cx="3300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zh-CN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en-US" sz="2800" dirty="0" smtClean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Packet</a:t>
            </a:r>
            <a:r>
              <a:rPr lang="zh-CN" altLang="en-US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Lost</a:t>
            </a:r>
            <a:r>
              <a:rPr lang="zh-CN" altLang="en-US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Rate</a:t>
            </a:r>
          </a:p>
        </p:txBody>
      </p:sp>
      <p:sp>
        <p:nvSpPr>
          <p:cNvPr id="15" name="圆角矩形 10"/>
          <p:cNvSpPr/>
          <p:nvPr/>
        </p:nvSpPr>
        <p:spPr>
          <a:xfrm>
            <a:off x="715442" y="1925898"/>
            <a:ext cx="3377618" cy="193740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39" indent="-285739">
              <a:spcAft>
                <a:spcPts val="5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suffers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667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4.4%</a:t>
            </a:r>
            <a:r>
              <a:rPr lang="zh-CN" altLang="en-US" sz="266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PLR</a:t>
            </a:r>
          </a:p>
          <a:p>
            <a:pPr marL="285739" indent="-285739">
              <a:spcAft>
                <a:spcPts val="5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Compared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normal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website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access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(Amazon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en-US" altLang="zh-CN" sz="2667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1"/>
          <p:cNvSpPr/>
          <p:nvPr/>
        </p:nvSpPr>
        <p:spPr>
          <a:xfrm>
            <a:off x="1555719" y="4368800"/>
            <a:ext cx="6123548" cy="10939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3371C0"/>
                </a:solidFill>
              </a:rPr>
              <a:t>S.S.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is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much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worse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than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 err="1">
                <a:solidFill>
                  <a:srgbClr val="3371C0"/>
                </a:solidFill>
              </a:rPr>
              <a:t>ScholarCloud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again!</a:t>
            </a:r>
          </a:p>
          <a:p>
            <a:r>
              <a:rPr lang="en-US" altLang="zh-CN" sz="2400" dirty="0" smtClean="0">
                <a:solidFill>
                  <a:srgbClr val="3371C0"/>
                </a:solidFill>
              </a:rPr>
              <a:t>DPI</a:t>
            </a:r>
            <a:r>
              <a:rPr lang="zh-CN" altLang="en-US" sz="2400" dirty="0" smtClean="0">
                <a:solidFill>
                  <a:srgbClr val="3371C0"/>
                </a:solidFill>
              </a:rPr>
              <a:t> </a:t>
            </a:r>
            <a:r>
              <a:rPr lang="en-US" altLang="zh-CN" sz="2400" dirty="0" smtClean="0">
                <a:solidFill>
                  <a:srgbClr val="3371C0"/>
                </a:solidFill>
              </a:rPr>
              <a:t>(Message</a:t>
            </a:r>
            <a:r>
              <a:rPr lang="zh-CN" altLang="en-US" sz="2400" dirty="0" smtClean="0">
                <a:solidFill>
                  <a:srgbClr val="3371C0"/>
                </a:solidFill>
              </a:rPr>
              <a:t> </a:t>
            </a:r>
            <a:r>
              <a:rPr lang="en-US" altLang="zh-CN" sz="2400" dirty="0" smtClean="0">
                <a:solidFill>
                  <a:srgbClr val="3371C0"/>
                </a:solidFill>
              </a:rPr>
              <a:t>Blinding)</a:t>
            </a:r>
            <a:endParaRPr lang="en-US" sz="2400" b="1" u="sng" dirty="0">
              <a:solidFill>
                <a:srgbClr val="3371C0"/>
              </a:solidFill>
            </a:endParaRPr>
          </a:p>
        </p:txBody>
      </p:sp>
      <p:sp>
        <p:nvSpPr>
          <p:cNvPr id="13" name="椭圆 1"/>
          <p:cNvSpPr/>
          <p:nvPr/>
        </p:nvSpPr>
        <p:spPr>
          <a:xfrm>
            <a:off x="6532551" y="1090841"/>
            <a:ext cx="451932" cy="25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16" name="椭圆 1"/>
          <p:cNvSpPr/>
          <p:nvPr/>
        </p:nvSpPr>
        <p:spPr>
          <a:xfrm>
            <a:off x="7140491" y="2022241"/>
            <a:ext cx="451932" cy="25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</p:spTree>
    <p:extLst>
      <p:ext uri="{BB962C8B-B14F-4D97-AF65-F5344CB8AC3E}">
        <p14:creationId xmlns:p14="http://schemas.microsoft.com/office/powerpoint/2010/main" val="441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3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5B9CD5"/>
                </a:solidFill>
              </a:rPr>
              <a:t>Client</a:t>
            </a:r>
            <a:r>
              <a:rPr lang="zh-CN" altLang="en-US" sz="3600" dirty="0">
                <a:solidFill>
                  <a:srgbClr val="5B9CD5"/>
                </a:solidFill>
              </a:rPr>
              <a:t> </a:t>
            </a:r>
            <a:r>
              <a:rPr lang="en-US" altLang="zh-CN" sz="3600" dirty="0">
                <a:solidFill>
                  <a:srgbClr val="5B9CD5"/>
                </a:solidFill>
              </a:rPr>
              <a:t>side</a:t>
            </a:r>
            <a:r>
              <a:rPr lang="zh-CN" altLang="en-US" sz="3600" dirty="0">
                <a:solidFill>
                  <a:srgbClr val="5B9CD5"/>
                </a:solidFill>
              </a:rPr>
              <a:t> </a:t>
            </a:r>
            <a:r>
              <a:rPr lang="en-US" altLang="zh-CN" sz="3600" dirty="0">
                <a:solidFill>
                  <a:srgbClr val="5B9CD5"/>
                </a:solidFill>
              </a:rPr>
              <a:t>overhead</a:t>
            </a:r>
            <a:endParaRPr lang="en-US" sz="3600" dirty="0">
              <a:solidFill>
                <a:srgbClr val="5B9CD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8663"/>
            <a:ext cx="2944368" cy="2453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658" y="1098663"/>
            <a:ext cx="2914399" cy="2453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029" y="1098663"/>
            <a:ext cx="2959582" cy="2453639"/>
          </a:xfrm>
          <a:prstGeom prst="rect">
            <a:avLst/>
          </a:prstGeom>
        </p:spPr>
      </p:pic>
      <p:sp>
        <p:nvSpPr>
          <p:cNvPr id="8" name="矩形 11"/>
          <p:cNvSpPr/>
          <p:nvPr/>
        </p:nvSpPr>
        <p:spPr>
          <a:xfrm>
            <a:off x="1779239" y="4412370"/>
            <a:ext cx="5647722" cy="1011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3371C0"/>
                </a:solidFill>
              </a:rPr>
              <a:t>Differences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are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not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 smtClean="0">
                <a:solidFill>
                  <a:srgbClr val="3371C0"/>
                </a:solidFill>
              </a:rPr>
              <a:t>remarkable,</a:t>
            </a:r>
            <a:r>
              <a:rPr lang="zh-CN" altLang="en-US" sz="2400" dirty="0" smtClean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w</a:t>
            </a:r>
            <a:r>
              <a:rPr lang="en-US" altLang="zh-CN" sz="2400" dirty="0" smtClean="0">
                <a:solidFill>
                  <a:srgbClr val="3371C0"/>
                </a:solidFill>
              </a:rPr>
              <a:t>hile</a:t>
            </a:r>
            <a:r>
              <a:rPr lang="zh-CN" altLang="en-US" sz="2400" dirty="0" smtClean="0">
                <a:solidFill>
                  <a:srgbClr val="3371C0"/>
                </a:solidFill>
              </a:rPr>
              <a:t> </a:t>
            </a:r>
            <a:r>
              <a:rPr lang="en-US" altLang="zh-CN" sz="2400" dirty="0" err="1" smtClean="0">
                <a:solidFill>
                  <a:srgbClr val="3371C0"/>
                </a:solidFill>
              </a:rPr>
              <a:t>ScholarCloud</a:t>
            </a:r>
            <a:r>
              <a:rPr lang="zh-CN" altLang="en-US" sz="2400" dirty="0" smtClean="0">
                <a:solidFill>
                  <a:srgbClr val="3371C0"/>
                </a:solidFill>
              </a:rPr>
              <a:t> </a:t>
            </a:r>
            <a:r>
              <a:rPr lang="en-US" altLang="zh-CN" sz="2400" dirty="0">
                <a:solidFill>
                  <a:srgbClr val="3371C0"/>
                </a:solidFill>
              </a:rPr>
              <a:t>is</a:t>
            </a:r>
            <a:r>
              <a:rPr lang="zh-CN" altLang="en-US" sz="2400" dirty="0">
                <a:solidFill>
                  <a:srgbClr val="3371C0"/>
                </a:solidFill>
              </a:rPr>
              <a:t> </a:t>
            </a:r>
            <a:r>
              <a:rPr lang="en-US" altLang="zh-CN" sz="2400" dirty="0" smtClean="0">
                <a:solidFill>
                  <a:srgbClr val="3371C0"/>
                </a:solidFill>
              </a:rPr>
              <a:t>no</a:t>
            </a:r>
            <a:r>
              <a:rPr lang="zh-CN" altLang="en-US" sz="2400" dirty="0" smtClean="0">
                <a:solidFill>
                  <a:srgbClr val="3371C0"/>
                </a:solidFill>
              </a:rPr>
              <a:t> </a:t>
            </a:r>
            <a:r>
              <a:rPr lang="en-US" altLang="zh-CN" sz="2400" dirty="0" smtClean="0">
                <a:solidFill>
                  <a:srgbClr val="3371C0"/>
                </a:solidFill>
              </a:rPr>
              <a:t>worse</a:t>
            </a:r>
            <a:r>
              <a:rPr lang="zh-CN" altLang="en-US" sz="2400" dirty="0" smtClean="0">
                <a:solidFill>
                  <a:srgbClr val="3371C0"/>
                </a:solidFill>
              </a:rPr>
              <a:t> </a:t>
            </a:r>
            <a:r>
              <a:rPr lang="en-US" altLang="zh-CN" sz="2400" dirty="0" smtClean="0">
                <a:solidFill>
                  <a:srgbClr val="3371C0"/>
                </a:solidFill>
              </a:rPr>
              <a:t>than</a:t>
            </a:r>
            <a:r>
              <a:rPr lang="zh-CN" altLang="en-US" sz="2400" dirty="0" smtClean="0">
                <a:solidFill>
                  <a:srgbClr val="3371C0"/>
                </a:solidFill>
              </a:rPr>
              <a:t> </a:t>
            </a:r>
            <a:r>
              <a:rPr lang="en-US" altLang="zh-CN" sz="2400" dirty="0" smtClean="0">
                <a:solidFill>
                  <a:srgbClr val="3371C0"/>
                </a:solidFill>
              </a:rPr>
              <a:t>the</a:t>
            </a:r>
            <a:r>
              <a:rPr lang="zh-CN" altLang="en-US" sz="2400" dirty="0" smtClean="0">
                <a:solidFill>
                  <a:srgbClr val="3371C0"/>
                </a:solidFill>
              </a:rPr>
              <a:t> </a:t>
            </a:r>
            <a:r>
              <a:rPr lang="en-US" altLang="zh-CN" sz="2400" dirty="0" smtClean="0">
                <a:solidFill>
                  <a:srgbClr val="3371C0"/>
                </a:solidFill>
              </a:rPr>
              <a:t>average.</a:t>
            </a:r>
            <a:endParaRPr lang="en-US" altLang="zh-CN" sz="2400" dirty="0">
              <a:solidFill>
                <a:srgbClr val="3371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546" y="3656212"/>
            <a:ext cx="2797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zh-CN" sz="2800" smtClean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Network</a:t>
            </a:r>
            <a:r>
              <a:rPr lang="zh-CN" altLang="en-US" sz="2800" dirty="0" smtClean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 smtClean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Traffic</a:t>
            </a:r>
            <a:endParaRPr lang="en-US" altLang="zh-CN" sz="2800" dirty="0">
              <a:solidFill>
                <a:srgbClr val="FF2927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3649" y="3656212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zh-CN" sz="2800" smtClean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CPU</a:t>
            </a:r>
            <a:endParaRPr lang="en-US" altLang="zh-CN" sz="2800" dirty="0">
              <a:solidFill>
                <a:srgbClr val="FF2927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5490" y="3656212"/>
            <a:ext cx="1647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zh-CN" sz="2800" smtClean="0">
                <a:solidFill>
                  <a:srgbClr val="FF2927"/>
                </a:solidFill>
                <a:latin typeface="Microsoft YaHei" charset="-122"/>
                <a:ea typeface="Microsoft YaHei" charset="-122"/>
                <a:cs typeface="Microsoft YaHei" charset="-122"/>
              </a:rPr>
              <a:t>Memory</a:t>
            </a:r>
            <a:endParaRPr lang="en-US" altLang="zh-CN" sz="2800" dirty="0">
              <a:solidFill>
                <a:srgbClr val="FF2927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046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5B9CD5"/>
                </a:solidFill>
              </a:rPr>
              <a:t>Scalability</a:t>
            </a:r>
            <a:endParaRPr lang="en-US" sz="3600" dirty="0">
              <a:solidFill>
                <a:srgbClr val="5B9CD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372" y="1222816"/>
            <a:ext cx="4451640" cy="3393139"/>
          </a:xfrm>
          <a:prstGeom prst="rect">
            <a:avLst/>
          </a:prstGeom>
        </p:spPr>
      </p:pic>
      <p:sp>
        <p:nvSpPr>
          <p:cNvPr id="11" name="矩形 12"/>
          <p:cNvSpPr/>
          <p:nvPr/>
        </p:nvSpPr>
        <p:spPr>
          <a:xfrm>
            <a:off x="718179" y="1351512"/>
            <a:ext cx="2726061" cy="2952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39" indent="-285739">
              <a:spcAft>
                <a:spcPts val="1000"/>
              </a:spcAft>
              <a:buFont typeface="Wingdings" panose="05000000000000000000" pitchFamily="2" charset="2"/>
              <a:buChar char="u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Shadowsocks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PLT sharply grows 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after</a:t>
            </a:r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60</a:t>
            </a:r>
          </a:p>
          <a:p>
            <a:pPr marL="285739" indent="-285739">
              <a:spcAft>
                <a:spcPts val="1000"/>
              </a:spcAft>
              <a:buFont typeface="Wingdings" panose="05000000000000000000" pitchFamily="2" charset="2"/>
              <a:buChar char="u"/>
            </a:pPr>
            <a:r>
              <a:rPr lang="en-US" altLang="zh-CN" sz="2400" dirty="0" err="1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ScholarCloud</a:t>
            </a:r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acts</a:t>
            </a:r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well</a:t>
            </a:r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</a:t>
            </a:r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large</a:t>
            </a:r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concurrency</a:t>
            </a:r>
          </a:p>
        </p:txBody>
      </p:sp>
      <p:cxnSp>
        <p:nvCxnSpPr>
          <p:cNvPr id="13" name="直接箭头连接符 9"/>
          <p:cNvCxnSpPr/>
          <p:nvPr/>
        </p:nvCxnSpPr>
        <p:spPr>
          <a:xfrm flipV="1">
            <a:off x="5881915" y="2273663"/>
            <a:ext cx="1159933" cy="8212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16476" y="167362"/>
            <a:ext cx="2911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8594" y="995972"/>
            <a:ext cx="7096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Legally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accessing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Google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Scholar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under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sz="2000" dirty="0"/>
              <a:t>extreme censorship</a:t>
            </a:r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38115" indent="-238115">
              <a:buFont typeface="Wingdings" panose="05000000000000000000" pitchFamily="2" charset="2"/>
              <a:buChar char="p"/>
            </a:pPr>
            <a:endParaRPr lang="en-US" altLang="zh-CN" sz="110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38115" indent="-238115"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</a:t>
            </a:r>
            <a:r>
              <a:rPr 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esign and deploy</a:t>
            </a:r>
            <a:r>
              <a:rPr lang="zh-CN" alt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ScholarCloud</a:t>
            </a:r>
            <a:r>
              <a:rPr lang="zh-CN" alt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</a:t>
            </a:r>
            <a:r>
              <a:rPr lang="zh-CN" alt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provide</a:t>
            </a:r>
            <a:r>
              <a:rPr lang="zh-CN" alt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web</a:t>
            </a:r>
            <a:r>
              <a:rPr lang="zh-CN" alt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proxy</a:t>
            </a:r>
            <a:r>
              <a:rPr lang="zh-CN" alt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service</a:t>
            </a:r>
            <a:r>
              <a:rPr lang="zh-CN" alt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</a:t>
            </a:r>
            <a:r>
              <a:rPr lang="zh-CN" alt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thousands</a:t>
            </a:r>
            <a:r>
              <a:rPr lang="zh-CN" alt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</a:t>
            </a:r>
            <a:r>
              <a:rPr lang="zh-CN" altLang="en-US" sz="20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users</a:t>
            </a:r>
            <a:r>
              <a:rPr lang="en-US" altLang="zh-CN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</a:t>
            </a:r>
            <a:r>
              <a:rPr lang="zh-CN" alt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with</a:t>
            </a:r>
            <a:r>
              <a:rPr lang="zh-CN" alt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sz="2000" b="1" u="sng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high performance</a:t>
            </a:r>
            <a:r>
              <a:rPr 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000" b="1" u="sng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usability</a:t>
            </a:r>
            <a:r>
              <a:rPr lang="en-US" altLang="zh-CN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</a:t>
            </a:r>
            <a:r>
              <a:rPr lang="zh-CN" alt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sz="2000" b="1" u="sng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robustness</a:t>
            </a:r>
            <a:r>
              <a:rPr 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against</a:t>
            </a:r>
            <a:r>
              <a:rPr lang="zh-CN" alt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censorship, and </a:t>
            </a:r>
            <a:r>
              <a:rPr lang="en-US" sz="2000" b="1" u="sng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low overhead</a:t>
            </a:r>
            <a:endParaRPr lang="en-US" altLang="zh-CN" sz="200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38115" indent="-238115">
              <a:buFont typeface="Wingdings" panose="05000000000000000000" pitchFamily="2" charset="2"/>
              <a:buChar char="p"/>
            </a:pPr>
            <a:endParaRPr lang="en-US" altLang="zh-CN" sz="11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38115" indent="-238115"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Measure</a:t>
            </a:r>
            <a:r>
              <a:rPr lang="zh-CN" alt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and</a:t>
            </a:r>
            <a:r>
              <a:rPr lang="zh-CN" alt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analyze</a:t>
            </a:r>
            <a:r>
              <a:rPr lang="zh-CN" alt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five</a:t>
            </a:r>
            <a:r>
              <a:rPr lang="zh-CN" alt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main</a:t>
            </a:r>
            <a:r>
              <a:rPr lang="zh-CN" alt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circumvention</a:t>
            </a:r>
            <a:r>
              <a:rPr lang="zh-CN" alt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system</a:t>
            </a:r>
            <a:r>
              <a:rPr lang="zh-CN" alt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on</a:t>
            </a:r>
            <a:r>
              <a:rPr lang="zh-CN" alt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b="1" u="sng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network</a:t>
            </a:r>
            <a:r>
              <a:rPr lang="zh-CN" altLang="en-US" sz="2000" b="1" u="sng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sz="2000" b="1" u="sng" dirty="0" smtClean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performance</a:t>
            </a:r>
            <a:r>
              <a:rPr 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, </a:t>
            </a:r>
            <a:r>
              <a:rPr lang="en-US" altLang="zh-CN" sz="2000" b="1" u="sng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client</a:t>
            </a:r>
            <a:r>
              <a:rPr lang="zh-CN" altLang="en-US" sz="2000" b="1" u="sng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b="1" u="sng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side</a:t>
            </a:r>
            <a:r>
              <a:rPr lang="zh-CN" altLang="en-US" sz="2000" b="1" u="sng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sz="2000" b="1" u="sng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ov</a:t>
            </a:r>
            <a:r>
              <a:rPr lang="en-US" sz="2000" b="1" u="sng" dirty="0" smtClean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erhead</a:t>
            </a:r>
            <a:r>
              <a:rPr lang="en-US" altLang="zh-CN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,</a:t>
            </a:r>
            <a:r>
              <a:rPr lang="zh-CN" alt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sz="2000" b="1" u="sng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robustness</a:t>
            </a:r>
            <a:r>
              <a:rPr 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against</a:t>
            </a:r>
            <a:r>
              <a:rPr lang="zh-CN" alt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censorship</a:t>
            </a:r>
            <a:r>
              <a:rPr lang="zh-CN" alt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and</a:t>
            </a:r>
            <a:r>
              <a:rPr lang="zh-CN" altLang="en-US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b="1" u="sng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scalability</a:t>
            </a:r>
            <a:r>
              <a:rPr lang="en-US" altLang="zh-CN" sz="2000" dirty="0">
                <a:solidFill>
                  <a:srgbClr val="7030A0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.</a:t>
            </a:r>
            <a:endParaRPr lang="zh-CN" altLang="en-US" sz="2000" b="1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4187" y="3830520"/>
            <a:ext cx="6895630" cy="1323439"/>
          </a:xfrm>
          <a:prstGeom prst="rect">
            <a:avLst/>
          </a:prstGeom>
          <a:noFill/>
          <a:ln w="25400">
            <a:solidFill>
              <a:srgbClr val="FF292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We provide</a:t>
            </a:r>
            <a:r>
              <a:rPr lang="zh-CN" altLang="en-US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a</a:t>
            </a:r>
            <a:r>
              <a:rPr lang="zh-CN" altLang="en-US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new</a:t>
            </a:r>
            <a:r>
              <a:rPr lang="zh-CN" altLang="en-US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perspective</a:t>
            </a:r>
            <a:r>
              <a:rPr lang="zh-CN" altLang="en-US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to</a:t>
            </a:r>
            <a:r>
              <a:rPr lang="zh-CN" altLang="en-US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Internet</a:t>
            </a:r>
            <a:r>
              <a:rPr lang="zh-CN" altLang="en-US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censorship</a:t>
            </a:r>
            <a:r>
              <a:rPr lang="zh-CN" altLang="en-US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in</a:t>
            </a:r>
            <a:r>
              <a:rPr lang="zh-CN" altLang="en-US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China.</a:t>
            </a:r>
            <a:r>
              <a:rPr lang="zh-CN" altLang="en-US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We hope that our experiences will</a:t>
            </a:r>
            <a:r>
              <a:rPr lang="zh-CN" altLang="en-US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help the community better understand China’s Internet censorship</a:t>
            </a:r>
          </a:p>
          <a:p>
            <a:r>
              <a:rPr lang="en-US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ecosystem</a:t>
            </a:r>
            <a:r>
              <a:rPr lang="en-US" altLang="zh-CN" sz="2000" dirty="0">
                <a:solidFill>
                  <a:srgbClr val="FF2927"/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.</a:t>
            </a:r>
            <a:endParaRPr lang="en-US" sz="2000" dirty="0">
              <a:solidFill>
                <a:srgbClr val="FF2927"/>
              </a:solidFill>
              <a:latin typeface="Aharoni" panose="02010803020104030203" pitchFamily="2" charset="-79"/>
              <a:ea typeface="Arial Unicode MS" panose="020B0604020202020204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84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439501" y="277214"/>
            <a:ext cx="2453300" cy="607463"/>
          </a:xfrm>
        </p:spPr>
        <p:txBody>
          <a:bodyPr>
            <a:noAutofit/>
          </a:bodyPr>
          <a:lstStyle/>
          <a:p>
            <a:r>
              <a:rPr lang="en-US" altLang="zh-CN" sz="4500" u="sng" dirty="0">
                <a:solidFill>
                  <a:srgbClr val="C00000"/>
                </a:solidFill>
              </a:rPr>
              <a:t>The End</a:t>
            </a:r>
            <a:endParaRPr lang="zh-CN" altLang="en-US" sz="4500" u="sng" dirty="0">
              <a:solidFill>
                <a:srgbClr val="C00000"/>
              </a:solidFill>
            </a:endParaRPr>
          </a:p>
        </p:txBody>
      </p:sp>
      <p:pic>
        <p:nvPicPr>
          <p:cNvPr id="9" name="Picture 3" descr="e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7" y="2017407"/>
            <a:ext cx="841086" cy="192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671900" y="2472780"/>
            <a:ext cx="3540393" cy="923330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US" altLang="zh-CN" sz="5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  <a:endParaRPr lang="zh-CN" altLang="en-US" sz="55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2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298874"/>
            <a:ext cx="8453120" cy="95647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en-US" altLang="zh-CN" sz="5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Internet</a:t>
            </a:r>
            <a:r>
              <a:rPr lang="zh-CN" altLang="en-US" sz="5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censorship</a:t>
            </a:r>
            <a:r>
              <a:rPr lang="zh-CN" altLang="en-US" sz="5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across</a:t>
            </a:r>
            <a:r>
              <a:rPr lang="zh-CN" altLang="en-US" sz="5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sz="5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</a:t>
            </a:r>
            <a:endParaRPr lang="en-US" altLang="zh-CN" sz="5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China, Iran, Russia, Thailand</a:t>
            </a:r>
            <a:r>
              <a:rPr lang="zh-CN" altLang="en-US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900" dirty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zh-CN" altLang="en-US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mr-IN" altLang="zh-CN" sz="2900" dirty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sz="2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713" y="1520652"/>
            <a:ext cx="2807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5" indent="-380985">
              <a:buFont typeface="Wingdings" charset="2"/>
              <a:buChar char="q"/>
            </a:pPr>
            <a:r>
              <a:rPr lang="en-US" altLang="zh-CN" sz="2400" b="1" dirty="0">
                <a:solidFill>
                  <a:srgbClr val="00B050"/>
                </a:solidFill>
              </a:rPr>
              <a:t>Political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r>
              <a:rPr lang="en-US" altLang="zh-CN" sz="2400" dirty="0"/>
              <a:t>websites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blocked</a:t>
            </a:r>
          </a:p>
          <a:p>
            <a:r>
              <a:rPr lang="en-US" altLang="zh-CN" sz="2400" dirty="0"/>
              <a:t>mostly.</a:t>
            </a:r>
          </a:p>
          <a:p>
            <a:endParaRPr lang="en-US" sz="2400" dirty="0"/>
          </a:p>
          <a:p>
            <a:pPr marL="380985" indent="-380985">
              <a:buFont typeface="Wingdings" charset="2"/>
              <a:buChar char="q"/>
            </a:pPr>
            <a:r>
              <a:rPr lang="en-US" altLang="zh-CN" sz="2400" b="1" dirty="0">
                <a:solidFill>
                  <a:srgbClr val="FF2927"/>
                </a:solidFill>
              </a:rPr>
              <a:t>Non-Political</a:t>
            </a:r>
          </a:p>
          <a:p>
            <a:r>
              <a:rPr lang="en-US" altLang="zh-CN" sz="2400" dirty="0"/>
              <a:t>websites</a:t>
            </a:r>
            <a:r>
              <a:rPr lang="zh-CN" altLang="en-US" sz="2400" dirty="0"/>
              <a:t> </a:t>
            </a:r>
            <a:r>
              <a:rPr lang="en-US" altLang="zh-CN" sz="2400" dirty="0"/>
              <a:t>may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blocked</a:t>
            </a:r>
            <a:r>
              <a:rPr lang="zh-CN" altLang="en-US" sz="2400" dirty="0"/>
              <a:t> </a:t>
            </a:r>
            <a:r>
              <a:rPr lang="en-US" altLang="zh-CN" sz="2400" dirty="0"/>
              <a:t>i</a:t>
            </a:r>
            <a:r>
              <a:rPr lang="en-US" sz="2400" dirty="0"/>
              <a:t>ncidentally</a:t>
            </a:r>
            <a:r>
              <a:rPr lang="en-US" altLang="zh-CN" sz="2400" dirty="0"/>
              <a:t>!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4" y="4737364"/>
            <a:ext cx="2535115" cy="425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0" y="1348737"/>
            <a:ext cx="5587139" cy="3277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744" y="4638924"/>
            <a:ext cx="5393410" cy="2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1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01844" y="167362"/>
            <a:ext cx="4940327" cy="656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Architecture</a:t>
            </a:r>
            <a:endParaRPr lang="zh-CN" altLang="en-US" sz="3667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82" y="1753496"/>
            <a:ext cx="5348637" cy="34454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8883" y="1178553"/>
            <a:ext cx="709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Portal</a:t>
            </a:r>
            <a:r>
              <a:rPr lang="zh-CN" altLang="en-US" sz="2400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website</a:t>
            </a:r>
            <a:r>
              <a:rPr lang="zh-CN" altLang="en-US" sz="2400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system</a:t>
            </a:r>
            <a:endParaRPr lang="en-US" altLang="zh-CN" sz="2400" dirty="0">
              <a:solidFill>
                <a:srgbClr val="00B05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38115" indent="-238115">
              <a:buFont typeface="Wingdings" panose="05000000000000000000" pitchFamily="2" charset="2"/>
              <a:buChar char="p"/>
            </a:pPr>
            <a:endParaRPr lang="en-US" altLang="zh-CN" sz="120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38115" indent="-238115"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Split-proxy</a:t>
            </a:r>
            <a:r>
              <a:rPr lang="zh-CN" altLang="en-US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system</a:t>
            </a:r>
            <a:endParaRPr lang="en-US" altLang="zh-CN" sz="240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38115" indent="-238115">
              <a:buFont typeface="Wingdings" panose="05000000000000000000" pitchFamily="2" charset="2"/>
              <a:buChar char="p"/>
            </a:pPr>
            <a:endParaRPr lang="en-US" altLang="zh-CN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38115" indent="-238115"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User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control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system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51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01844" y="167362"/>
            <a:ext cx="4940327" cy="656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Architecture</a:t>
            </a:r>
            <a:endParaRPr lang="zh-CN" altLang="en-US" sz="3667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46" y="1254548"/>
            <a:ext cx="6153559" cy="348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2064" y="4205494"/>
            <a:ext cx="4044994" cy="945721"/>
          </a:xfrm>
          <a:prstGeom prst="roundRect">
            <a:avLst/>
          </a:prstGeom>
          <a:solidFill>
            <a:srgbClr val="3371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04273"/>
            <a:ext cx="6572250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</a:rPr>
              <a:t>Troubles</a:t>
            </a:r>
            <a:r>
              <a:rPr lang="zh-CN" altLang="en-US" sz="3600" dirty="0">
                <a:solidFill>
                  <a:srgbClr val="C00000"/>
                </a:solidFill>
              </a:rPr>
              <a:t> </a:t>
            </a:r>
            <a:r>
              <a:rPr lang="en-US" altLang="zh-CN" sz="3600" dirty="0">
                <a:solidFill>
                  <a:srgbClr val="C00000"/>
                </a:solidFill>
              </a:rPr>
              <a:t>of</a:t>
            </a:r>
            <a:r>
              <a:rPr lang="zh-CN" altLang="en-US" sz="3600" dirty="0">
                <a:solidFill>
                  <a:srgbClr val="C00000"/>
                </a:solidFill>
              </a:rPr>
              <a:t> </a:t>
            </a:r>
            <a:r>
              <a:rPr lang="en-US" altLang="zh-CN" sz="3600" dirty="0">
                <a:solidFill>
                  <a:srgbClr val="C00000"/>
                </a:solidFill>
              </a:rPr>
              <a:t>scholars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88" y="2617965"/>
            <a:ext cx="1871368" cy="1498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064" y="4282427"/>
            <a:ext cx="401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Google Scholar index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includ</a:t>
            </a:r>
            <a:r>
              <a:rPr lang="en-US" altLang="zh-CN" sz="2400" dirty="0">
                <a:solidFill>
                  <a:schemeClr val="bg1"/>
                </a:solidFill>
              </a:rPr>
              <a:t>es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roughly 160 million documents</a:t>
            </a:r>
          </a:p>
        </p:txBody>
      </p:sp>
      <p:pic>
        <p:nvPicPr>
          <p:cNvPr id="15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87" y="2102547"/>
            <a:ext cx="438437" cy="584582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62" y="1809888"/>
            <a:ext cx="438437" cy="584582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02" y="2079356"/>
            <a:ext cx="438437" cy="584582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16" y="3913203"/>
            <a:ext cx="438437" cy="584582"/>
          </a:xfrm>
          <a:prstGeom prst="rect">
            <a:avLst/>
          </a:prstGeom>
        </p:spPr>
      </p:pic>
      <p:pic>
        <p:nvPicPr>
          <p:cNvPr id="19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19" y="4336167"/>
            <a:ext cx="438437" cy="584582"/>
          </a:xfrm>
          <a:prstGeom prst="rect">
            <a:avLst/>
          </a:prstGeom>
        </p:spPr>
      </p:pic>
      <p:pic>
        <p:nvPicPr>
          <p:cNvPr id="20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21" y="3938484"/>
            <a:ext cx="438437" cy="584582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88" y="3020251"/>
            <a:ext cx="438437" cy="5845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56" y="2737089"/>
            <a:ext cx="1249564" cy="130311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82064" y="1077453"/>
            <a:ext cx="7943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</a:rPr>
              <a:t>Find</a:t>
            </a:r>
            <a:r>
              <a:rPr lang="zh-CN" altLang="en-US" sz="2800" dirty="0">
                <a:solidFill>
                  <a:srgbClr val="00B050"/>
                </a:solidFill>
              </a:rPr>
              <a:t> </a:t>
            </a:r>
            <a:r>
              <a:rPr lang="en-US" altLang="zh-CN" sz="2800" dirty="0">
                <a:solidFill>
                  <a:srgbClr val="00B050"/>
                </a:solidFill>
              </a:rPr>
              <a:t>a</a:t>
            </a:r>
            <a:r>
              <a:rPr lang="zh-CN" altLang="en-US" sz="2800" dirty="0">
                <a:solidFill>
                  <a:srgbClr val="00B050"/>
                </a:solidFill>
              </a:rPr>
              <a:t> </a:t>
            </a:r>
            <a:r>
              <a:rPr lang="en-US" altLang="zh-CN" sz="2800" dirty="0">
                <a:solidFill>
                  <a:srgbClr val="00B050"/>
                </a:solidFill>
              </a:rPr>
              <a:t>topic</a:t>
            </a:r>
            <a:r>
              <a:rPr lang="zh-CN" altLang="en-US" sz="2800" dirty="0">
                <a:solidFill>
                  <a:srgbClr val="00B050"/>
                </a:solidFill>
              </a:rPr>
              <a:t> </a:t>
            </a:r>
            <a:r>
              <a:rPr lang="en-US" altLang="zh-CN" sz="2800" dirty="0"/>
              <a:t>-&gt;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1CA1F1"/>
                </a:solidFill>
              </a:rPr>
              <a:t>Google</a:t>
            </a:r>
            <a:r>
              <a:rPr lang="zh-CN" altLang="en-US" sz="2800" dirty="0">
                <a:solidFill>
                  <a:srgbClr val="1CA1F1"/>
                </a:solidFill>
              </a:rPr>
              <a:t> </a:t>
            </a:r>
            <a:r>
              <a:rPr lang="en-US" altLang="zh-CN" sz="2800" dirty="0">
                <a:solidFill>
                  <a:srgbClr val="1CA1F1"/>
                </a:solidFill>
              </a:rPr>
              <a:t>Scholar</a:t>
            </a:r>
            <a:r>
              <a:rPr lang="zh-CN" altLang="en-US" sz="2800" dirty="0">
                <a:solidFill>
                  <a:srgbClr val="1CA1F1"/>
                </a:solidFill>
              </a:rPr>
              <a:t> </a:t>
            </a:r>
            <a:r>
              <a:rPr lang="en-US" altLang="zh-CN" sz="2800" dirty="0">
                <a:solidFill>
                  <a:srgbClr val="1CA1F1"/>
                </a:solidFill>
              </a:rPr>
              <a:t>search</a:t>
            </a:r>
            <a:r>
              <a:rPr lang="zh-CN" altLang="en-US" sz="2800" dirty="0">
                <a:solidFill>
                  <a:srgbClr val="1CA1F1"/>
                </a:solidFill>
              </a:rPr>
              <a:t> </a:t>
            </a:r>
            <a:r>
              <a:rPr lang="en-US" altLang="zh-CN" sz="2800" dirty="0"/>
              <a:t>-&gt;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7030A0"/>
                </a:solidFill>
              </a:rPr>
              <a:t>Read</a:t>
            </a:r>
            <a:r>
              <a:rPr lang="zh-CN" altLang="en-US" sz="2800" dirty="0">
                <a:solidFill>
                  <a:srgbClr val="7030A0"/>
                </a:solidFill>
              </a:rPr>
              <a:t> </a:t>
            </a:r>
            <a:r>
              <a:rPr lang="en-US" altLang="zh-CN" sz="2800" dirty="0">
                <a:solidFill>
                  <a:srgbClr val="7030A0"/>
                </a:solidFill>
              </a:rPr>
              <a:t>papers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1" y1="30100" x2="14695" y2="98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88" y="2107230"/>
            <a:ext cx="1834718" cy="7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4" y="2059994"/>
            <a:ext cx="2888713" cy="2423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04273"/>
            <a:ext cx="6572250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</a:rPr>
              <a:t>Troubles</a:t>
            </a:r>
            <a:r>
              <a:rPr lang="zh-CN" altLang="en-US" sz="3600" dirty="0">
                <a:solidFill>
                  <a:srgbClr val="C00000"/>
                </a:solidFill>
              </a:rPr>
              <a:t> </a:t>
            </a:r>
            <a:r>
              <a:rPr lang="en-US" altLang="zh-CN" sz="3600" dirty="0">
                <a:solidFill>
                  <a:srgbClr val="C00000"/>
                </a:solidFill>
              </a:rPr>
              <a:t>of</a:t>
            </a:r>
            <a:r>
              <a:rPr lang="zh-CN" altLang="en-US" sz="3600" dirty="0">
                <a:solidFill>
                  <a:srgbClr val="C00000"/>
                </a:solidFill>
              </a:rPr>
              <a:t> </a:t>
            </a:r>
            <a:r>
              <a:rPr lang="en-US" altLang="zh-CN" sz="3600" dirty="0">
                <a:solidFill>
                  <a:srgbClr val="C00000"/>
                </a:solidFill>
              </a:rPr>
              <a:t>scholars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74" y="2617965"/>
            <a:ext cx="1871368" cy="1498663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73" y="2102547"/>
            <a:ext cx="438437" cy="584582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48" y="1809888"/>
            <a:ext cx="438437" cy="584582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88" y="2079356"/>
            <a:ext cx="438437" cy="584582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02" y="3913203"/>
            <a:ext cx="438437" cy="584582"/>
          </a:xfrm>
          <a:prstGeom prst="rect">
            <a:avLst/>
          </a:prstGeom>
        </p:spPr>
      </p:pic>
      <p:pic>
        <p:nvPicPr>
          <p:cNvPr id="1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05" y="4336167"/>
            <a:ext cx="438437" cy="584582"/>
          </a:xfrm>
          <a:prstGeom prst="rect">
            <a:avLst/>
          </a:prstGeom>
        </p:spPr>
      </p:pic>
      <p:pic>
        <p:nvPicPr>
          <p:cNvPr id="20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07" y="3938484"/>
            <a:ext cx="438437" cy="584582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74" y="3020251"/>
            <a:ext cx="438437" cy="58458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45705" y="4603428"/>
            <a:ext cx="2824928" cy="856023"/>
            <a:chOff x="283487" y="5524118"/>
            <a:chExt cx="3086871" cy="1027228"/>
          </a:xfrm>
        </p:grpSpPr>
        <p:sp>
          <p:nvSpPr>
            <p:cNvPr id="30" name="Rounded Rectangle 29"/>
            <p:cNvSpPr/>
            <p:nvPr/>
          </p:nvSpPr>
          <p:spPr>
            <a:xfrm>
              <a:off x="293212" y="5524118"/>
              <a:ext cx="3067419" cy="102237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3487" y="5554150"/>
              <a:ext cx="3086871" cy="997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Chinese</a:t>
              </a:r>
              <a:r>
                <a:rPr lang="zh-CN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</a:rPr>
                <a:t>researchers</a:t>
              </a:r>
              <a:r>
                <a:rPr lang="zh-CN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u="sng" dirty="0">
                  <a:solidFill>
                    <a:schemeClr val="bg1"/>
                  </a:solidFill>
                </a:rPr>
                <a:t>CANNOT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access</a:t>
              </a:r>
              <a:r>
                <a:rPr lang="zh-CN" altLang="en-US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</a:rPr>
                <a:t>it.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7" b="100000" l="0" r="100000">
                        <a14:foregroundMark x1="84286" y1="92694" x2="47619" y2="92237"/>
                        <a14:foregroundMark x1="24286" y1="88584" x2="48571" y2="92694"/>
                        <a14:foregroundMark x1="81429" y1="58447" x2="44762" y2="42922"/>
                        <a14:foregroundMark x1="68095" y1="58447" x2="29524" y2="57534"/>
                        <a14:foregroundMark x1="45238" y1="64840" x2="16190" y2="67123"/>
                        <a14:foregroundMark x1="23333" y1="76256" x2="16190" y2="74886"/>
                        <a14:foregroundMark x1="46190" y1="73516" x2="56667" y2="75342"/>
                        <a14:foregroundMark x1="67143" y1="68493" x2="73810" y2="67580"/>
                        <a14:foregroundMark x1="82857" y1="50228" x2="85714" y2="57534"/>
                        <a14:foregroundMark x1="80000" y1="73516" x2="76190" y2="78539"/>
                        <a14:foregroundMark x1="32381" y1="94977" x2="32381" y2="94977"/>
                        <a14:foregroundMark x1="18095" y1="92237" x2="20000" y2="95890"/>
                        <a14:foregroundMark x1="14286" y1="60274" x2="14286" y2="60274"/>
                        <a14:foregroundMark x1="14286" y1="52511" x2="9048" y2="41553"/>
                        <a14:foregroundMark x1="14286" y1="34247" x2="16190" y2="29224"/>
                        <a14:foregroundMark x1="27143" y1="43836" x2="28571" y2="41096"/>
                        <a14:foregroundMark x1="30476" y1="50228" x2="32381" y2="50228"/>
                        <a14:foregroundMark x1="35714" y1="37900" x2="35714" y2="37900"/>
                        <a14:foregroundMark x1="47619" y1="35160" x2="46667" y2="32420"/>
                        <a14:foregroundMark x1="40000" y1="26484" x2="38571" y2="20548"/>
                        <a14:foregroundMark x1="22857" y1="27397" x2="32381" y2="21461"/>
                        <a14:foregroundMark x1="55238" y1="20091" x2="59048" y2="17352"/>
                        <a14:foregroundMark x1="67143" y1="12785" x2="62857" y2="12785"/>
                        <a14:foregroundMark x1="66190" y1="27397" x2="58095" y2="30137"/>
                        <a14:foregroundMark x1="70952" y1="36530" x2="62857" y2="34247"/>
                        <a14:foregroundMark x1="73810" y1="41553" x2="69524" y2="42466"/>
                        <a14:foregroundMark x1="28095" y1="33790" x2="25714" y2="34247"/>
                        <a14:foregroundMark x1="73333" y1="30137" x2="74762" y2="30137"/>
                        <a14:foregroundMark x1="68571" y1="22831" x2="65714" y2="23744"/>
                        <a14:foregroundMark x1="88095" y1="43836" x2="86667" y2="41553"/>
                        <a14:foregroundMark x1="51905" y1="8676" x2="50000" y2="8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43" y="2745347"/>
            <a:ext cx="1087770" cy="1134389"/>
          </a:xfrm>
          <a:prstGeom prst="rect">
            <a:avLst/>
          </a:prstGeom>
        </p:spPr>
      </p:pic>
      <p:cxnSp>
        <p:nvCxnSpPr>
          <p:cNvPr id="23" name="直接箭头连接符 27"/>
          <p:cNvCxnSpPr/>
          <p:nvPr/>
        </p:nvCxnSpPr>
        <p:spPr>
          <a:xfrm>
            <a:off x="3202544" y="3427738"/>
            <a:ext cx="3078422" cy="2919"/>
          </a:xfrm>
          <a:prstGeom prst="straightConnector1">
            <a:avLst/>
          </a:prstGeom>
          <a:ln w="57150">
            <a:solidFill>
              <a:schemeClr val="tx1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09" y="2745347"/>
            <a:ext cx="1389629" cy="1384576"/>
          </a:xfrm>
          <a:prstGeom prst="rect">
            <a:avLst/>
          </a:prstGeom>
        </p:spPr>
      </p:pic>
      <p:pic>
        <p:nvPicPr>
          <p:cNvPr id="27" name="Content Placeholder 9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23" y="1655177"/>
            <a:ext cx="4873294" cy="3627438"/>
          </a:xfrm>
        </p:spPr>
      </p:pic>
      <p:sp>
        <p:nvSpPr>
          <p:cNvPr id="31" name="Rectangle 30"/>
          <p:cNvSpPr/>
          <p:nvPr/>
        </p:nvSpPr>
        <p:spPr>
          <a:xfrm>
            <a:off x="682064" y="1077453"/>
            <a:ext cx="7943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</a:rPr>
              <a:t>Find</a:t>
            </a:r>
            <a:r>
              <a:rPr lang="zh-CN" altLang="en-US" sz="2800" dirty="0">
                <a:solidFill>
                  <a:srgbClr val="00B050"/>
                </a:solidFill>
              </a:rPr>
              <a:t> </a:t>
            </a:r>
            <a:r>
              <a:rPr lang="en-US" altLang="zh-CN" sz="2800" dirty="0">
                <a:solidFill>
                  <a:srgbClr val="00B050"/>
                </a:solidFill>
              </a:rPr>
              <a:t>a</a:t>
            </a:r>
            <a:r>
              <a:rPr lang="zh-CN" altLang="en-US" sz="2800" dirty="0">
                <a:solidFill>
                  <a:srgbClr val="00B050"/>
                </a:solidFill>
              </a:rPr>
              <a:t> </a:t>
            </a:r>
            <a:r>
              <a:rPr lang="en-US" altLang="zh-CN" sz="2800" dirty="0">
                <a:solidFill>
                  <a:srgbClr val="00B050"/>
                </a:solidFill>
              </a:rPr>
              <a:t>topic</a:t>
            </a:r>
            <a:r>
              <a:rPr lang="zh-CN" altLang="en-US" sz="2800" dirty="0">
                <a:solidFill>
                  <a:srgbClr val="00B050"/>
                </a:solidFill>
              </a:rPr>
              <a:t> </a:t>
            </a:r>
            <a:r>
              <a:rPr lang="en-US" altLang="zh-CN" sz="2800" dirty="0"/>
              <a:t>-&gt;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1CA1F1"/>
                </a:solidFill>
              </a:rPr>
              <a:t>Google</a:t>
            </a:r>
            <a:r>
              <a:rPr lang="zh-CN" altLang="en-US" sz="2800" dirty="0">
                <a:solidFill>
                  <a:srgbClr val="1CA1F1"/>
                </a:solidFill>
              </a:rPr>
              <a:t> </a:t>
            </a:r>
            <a:r>
              <a:rPr lang="en-US" altLang="zh-CN" sz="2800" dirty="0">
                <a:solidFill>
                  <a:srgbClr val="1CA1F1"/>
                </a:solidFill>
              </a:rPr>
              <a:t>Scholar</a:t>
            </a:r>
            <a:r>
              <a:rPr lang="zh-CN" altLang="en-US" sz="2800" dirty="0">
                <a:solidFill>
                  <a:srgbClr val="1CA1F1"/>
                </a:solidFill>
              </a:rPr>
              <a:t> </a:t>
            </a:r>
            <a:r>
              <a:rPr lang="en-US" altLang="zh-CN" sz="2800" dirty="0">
                <a:solidFill>
                  <a:srgbClr val="1CA1F1"/>
                </a:solidFill>
              </a:rPr>
              <a:t>search</a:t>
            </a:r>
            <a:r>
              <a:rPr lang="zh-CN" altLang="en-US" sz="2800" dirty="0">
                <a:solidFill>
                  <a:srgbClr val="1CA1F1"/>
                </a:solidFill>
              </a:rPr>
              <a:t> </a:t>
            </a:r>
            <a:r>
              <a:rPr lang="en-US" altLang="zh-CN" sz="2800" dirty="0"/>
              <a:t>-&gt;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7030A0"/>
                </a:solidFill>
              </a:rPr>
              <a:t>Read</a:t>
            </a:r>
            <a:r>
              <a:rPr lang="zh-CN" altLang="en-US" sz="2800" dirty="0">
                <a:solidFill>
                  <a:srgbClr val="7030A0"/>
                </a:solidFill>
              </a:rPr>
              <a:t> </a:t>
            </a:r>
            <a:r>
              <a:rPr lang="en-US" altLang="zh-CN" sz="2800" dirty="0">
                <a:solidFill>
                  <a:srgbClr val="7030A0"/>
                </a:solidFill>
              </a:rPr>
              <a:t>papers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04273"/>
            <a:ext cx="6572250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</a:rPr>
              <a:t>Ways</a:t>
            </a:r>
            <a:r>
              <a:rPr lang="zh-CN" altLang="en-US" sz="3600" dirty="0">
                <a:solidFill>
                  <a:srgbClr val="C00000"/>
                </a:solidFill>
              </a:rPr>
              <a:t> </a:t>
            </a:r>
            <a:r>
              <a:rPr lang="en-US" altLang="zh-CN" sz="3600" dirty="0">
                <a:solidFill>
                  <a:srgbClr val="C00000"/>
                </a:solidFill>
              </a:rPr>
              <a:t>to</a:t>
            </a:r>
            <a:r>
              <a:rPr lang="zh-CN" altLang="en-US" sz="3600" dirty="0">
                <a:solidFill>
                  <a:srgbClr val="C00000"/>
                </a:solidFill>
              </a:rPr>
              <a:t> </a:t>
            </a:r>
            <a:r>
              <a:rPr lang="en-US" altLang="zh-CN" sz="3600" dirty="0">
                <a:solidFill>
                  <a:srgbClr val="C00000"/>
                </a:solidFill>
              </a:rPr>
              <a:t>bypass</a:t>
            </a:r>
            <a:r>
              <a:rPr lang="zh-CN" altLang="en-US" sz="3600" dirty="0">
                <a:solidFill>
                  <a:srgbClr val="C00000"/>
                </a:solidFill>
              </a:rPr>
              <a:t> </a:t>
            </a:r>
            <a:r>
              <a:rPr lang="en-US" altLang="zh-CN" sz="3600" dirty="0">
                <a:solidFill>
                  <a:srgbClr val="C00000"/>
                </a:solidFill>
              </a:rPr>
              <a:t>censorship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05" y="3821402"/>
            <a:ext cx="1298001" cy="1353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2000"/>
                    </a14:imgEffect>
                    <a14:imgEffect>
                      <a14:colorTemperature colorTemp="6007"/>
                    </a14:imgEffect>
                    <a14:imgEffect>
                      <a14:saturation sat="102000"/>
                    </a14:imgEffect>
                    <a14:imgEffect>
                      <a14:brightnessContrast bright="17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00" y="1071582"/>
            <a:ext cx="1441527" cy="1441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57" y="1214244"/>
            <a:ext cx="1824398" cy="1102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9297" y="2513109"/>
            <a:ext cx="9925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000" dirty="0">
                <a:latin typeface="Microsoft YaHei" charset="-122"/>
                <a:ea typeface="Microsoft YaHei" charset="-122"/>
                <a:cs typeface="Microsoft YaHei" charset="-122"/>
              </a:rPr>
              <a:t>VPN</a:t>
            </a:r>
            <a:endParaRPr lang="zh-CN" altLang="en-US" sz="3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40220" y="2513108"/>
            <a:ext cx="7559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000" dirty="0">
                <a:latin typeface="Microsoft YaHei" charset="-122"/>
                <a:ea typeface="Microsoft YaHei" charset="-122"/>
                <a:cs typeface="Microsoft YaHei" charset="-122"/>
              </a:rPr>
              <a:t>Tor</a:t>
            </a:r>
            <a:endParaRPr lang="zh-CN" altLang="en-US" sz="3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9642" y="4621033"/>
            <a:ext cx="26564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000" dirty="0" err="1">
                <a:latin typeface="Microsoft YaHei" charset="-122"/>
                <a:ea typeface="Microsoft YaHei" charset="-122"/>
                <a:cs typeface="Microsoft YaHei" charset="-122"/>
              </a:rPr>
              <a:t>Shadowsocks</a:t>
            </a:r>
            <a:endParaRPr lang="zh-CN" altLang="en-US" sz="3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13" y="3275169"/>
            <a:ext cx="1345863" cy="13458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00" y="3199838"/>
            <a:ext cx="1336040" cy="13360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58791" y="4652484"/>
            <a:ext cx="26701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000" dirty="0">
                <a:latin typeface="Microsoft YaHei" charset="-122"/>
                <a:ea typeface="Microsoft YaHei" charset="-122"/>
                <a:cs typeface="Microsoft YaHei" charset="-122"/>
              </a:rPr>
              <a:t>Other</a:t>
            </a:r>
            <a:r>
              <a:rPr lang="zh-CN" altLang="en-US" sz="30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3000" dirty="0">
                <a:latin typeface="Microsoft YaHei" charset="-122"/>
                <a:ea typeface="Microsoft YaHei" charset="-122"/>
                <a:cs typeface="Microsoft YaHei" charset="-122"/>
              </a:rPr>
              <a:t>Proxies</a:t>
            </a:r>
            <a:endParaRPr lang="zh-CN" altLang="en-US" sz="3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502399"/>
            <a:ext cx="2841008" cy="110483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2846" y="1214244"/>
            <a:ext cx="2536113" cy="921684"/>
            <a:chOff x="749894" y="1394801"/>
            <a:chExt cx="2206228" cy="921684"/>
          </a:xfrm>
        </p:grpSpPr>
        <p:sp>
          <p:nvSpPr>
            <p:cNvPr id="18" name="Rounded Rectangle 17"/>
            <p:cNvSpPr/>
            <p:nvPr/>
          </p:nvSpPr>
          <p:spPr>
            <a:xfrm>
              <a:off x="749894" y="1421419"/>
              <a:ext cx="2206228" cy="895066"/>
            </a:xfrm>
            <a:prstGeom prst="roundRect">
              <a:avLst/>
            </a:prstGeom>
            <a:solidFill>
              <a:srgbClr val="3371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5412" y="1394801"/>
              <a:ext cx="2100710" cy="91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>
                  <a:solidFill>
                    <a:schemeClr val="bg1"/>
                  </a:solidFill>
                </a:rPr>
                <a:t>All roads lead to Rome!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4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39" y="304273"/>
            <a:ext cx="8094450" cy="684863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</a:rPr>
              <a:t>Problems</a:t>
            </a:r>
            <a:r>
              <a:rPr lang="zh-CN" altLang="en-US" sz="3600" dirty="0">
                <a:solidFill>
                  <a:srgbClr val="C00000"/>
                </a:solidFill>
              </a:rPr>
              <a:t> </a:t>
            </a:r>
            <a:r>
              <a:rPr lang="en-US" altLang="zh-CN" sz="3600" dirty="0">
                <a:solidFill>
                  <a:srgbClr val="C00000"/>
                </a:solidFill>
              </a:rPr>
              <a:t>of</a:t>
            </a:r>
            <a:r>
              <a:rPr lang="zh-CN" altLang="en-US" sz="3600" dirty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circumvention</a:t>
            </a:r>
            <a:r>
              <a:rPr lang="zh-CN" altLang="en-US" sz="3600" dirty="0">
                <a:solidFill>
                  <a:srgbClr val="C00000"/>
                </a:solidFill>
              </a:rPr>
              <a:t> </a:t>
            </a:r>
            <a:r>
              <a:rPr lang="en-US" altLang="zh-CN" sz="3600" dirty="0">
                <a:solidFill>
                  <a:srgbClr val="C00000"/>
                </a:solidFill>
              </a:rPr>
              <a:t>system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9" y="2068665"/>
            <a:ext cx="1355481" cy="1350551"/>
          </a:xfrm>
          <a:prstGeom prst="rect">
            <a:avLst/>
          </a:prstGeom>
        </p:spPr>
      </p:pic>
      <p:graphicFrame>
        <p:nvGraphicFramePr>
          <p:cNvPr id="5" name="图示 1"/>
          <p:cNvGraphicFramePr/>
          <p:nvPr>
            <p:extLst>
              <p:ext uri="{D42A27DB-BD31-4B8C-83A1-F6EECF244321}">
                <p14:modId xmlns:p14="http://schemas.microsoft.com/office/powerpoint/2010/main" val="700259866"/>
              </p:ext>
            </p:extLst>
          </p:nvPr>
        </p:nvGraphicFramePr>
        <p:xfrm>
          <a:off x="2529841" y="1143375"/>
          <a:ext cx="5781040" cy="3535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75841" y="4955362"/>
            <a:ext cx="5419668" cy="50276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67" dirty="0">
                <a:solidFill>
                  <a:srgbClr val="1CA1F1"/>
                </a:solidFill>
              </a:rPr>
              <a:t>Why</a:t>
            </a:r>
            <a:r>
              <a:rPr lang="zh-CN" altLang="en-US" sz="2667" dirty="0">
                <a:solidFill>
                  <a:srgbClr val="1CA1F1"/>
                </a:solidFill>
              </a:rPr>
              <a:t> </a:t>
            </a:r>
            <a:r>
              <a:rPr lang="en-US" altLang="zh-CN" sz="2667" dirty="0">
                <a:solidFill>
                  <a:srgbClr val="1CA1F1"/>
                </a:solidFill>
              </a:rPr>
              <a:t>not</a:t>
            </a:r>
            <a:r>
              <a:rPr lang="zh-CN" altLang="en-US" sz="2667" dirty="0">
                <a:solidFill>
                  <a:srgbClr val="1CA1F1"/>
                </a:solidFill>
              </a:rPr>
              <a:t> </a:t>
            </a:r>
            <a:r>
              <a:rPr lang="en-US" altLang="zh-CN" sz="2667" dirty="0">
                <a:solidFill>
                  <a:srgbClr val="1CA1F1"/>
                </a:solidFill>
              </a:rPr>
              <a:t>build</a:t>
            </a:r>
            <a:r>
              <a:rPr lang="zh-CN" altLang="en-US" sz="2667" dirty="0">
                <a:solidFill>
                  <a:srgbClr val="1CA1F1"/>
                </a:solidFill>
              </a:rPr>
              <a:t> </a:t>
            </a:r>
            <a:r>
              <a:rPr lang="en-US" altLang="zh-CN" sz="2667" dirty="0">
                <a:solidFill>
                  <a:srgbClr val="1CA1F1"/>
                </a:solidFill>
              </a:rPr>
              <a:t>a</a:t>
            </a:r>
            <a:r>
              <a:rPr lang="zh-CN" altLang="en-US" sz="2667" dirty="0">
                <a:solidFill>
                  <a:srgbClr val="1CA1F1"/>
                </a:solidFill>
              </a:rPr>
              <a:t> </a:t>
            </a:r>
            <a:r>
              <a:rPr lang="en-US" altLang="zh-CN" sz="2667" dirty="0">
                <a:solidFill>
                  <a:srgbClr val="1CA1F1"/>
                </a:solidFill>
              </a:rPr>
              <a:t>system</a:t>
            </a:r>
            <a:r>
              <a:rPr lang="zh-CN" altLang="en-US" sz="2667" dirty="0">
                <a:solidFill>
                  <a:srgbClr val="1CA1F1"/>
                </a:solidFill>
              </a:rPr>
              <a:t> </a:t>
            </a:r>
            <a:r>
              <a:rPr lang="en-US" altLang="zh-CN" sz="2667" dirty="0">
                <a:solidFill>
                  <a:srgbClr val="1CA1F1"/>
                </a:solidFill>
              </a:rPr>
              <a:t>for</a:t>
            </a:r>
            <a:r>
              <a:rPr lang="zh-CN" altLang="en-US" sz="2667" dirty="0">
                <a:solidFill>
                  <a:srgbClr val="1CA1F1"/>
                </a:solidFill>
              </a:rPr>
              <a:t> </a:t>
            </a:r>
            <a:r>
              <a:rPr lang="en-US" altLang="zh-CN" sz="2667" dirty="0">
                <a:solidFill>
                  <a:srgbClr val="1CA1F1"/>
                </a:solidFill>
              </a:rPr>
              <a:t>ourselves?</a:t>
            </a:r>
            <a:endParaRPr lang="en-US" sz="2667" dirty="0">
              <a:solidFill>
                <a:srgbClr val="1CA1F1"/>
              </a:solidFill>
            </a:endParaRPr>
          </a:p>
        </p:txBody>
      </p:sp>
      <p:pic>
        <p:nvPicPr>
          <p:cNvPr id="7" name="Picture 2" descr="http://pic36.nipic.com/20131204/12344150_190603382146_2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10811" r="24998" b="10809"/>
          <a:stretch/>
        </p:blipFill>
        <p:spPr bwMode="auto">
          <a:xfrm flipV="1">
            <a:off x="1184680" y="4679056"/>
            <a:ext cx="805463" cy="89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61703" y="2301606"/>
            <a:ext cx="469680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altLang="zh-CN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78995" y="2293697"/>
            <a:ext cx="4110292" cy="692497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Feasibility</a:t>
            </a:r>
            <a:r>
              <a:rPr lang="zh-CN" alt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Study</a:t>
            </a:r>
            <a:endParaRPr lang="zh-CN" alt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5A3-3300-4D41-99A4-0032E3512D0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04273"/>
            <a:ext cx="7089575" cy="6848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</a:rPr>
              <a:t>Internet</a:t>
            </a:r>
            <a:r>
              <a:rPr lang="zh-CN" altLang="en-US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censorship</a:t>
            </a:r>
            <a:r>
              <a:rPr lang="zh-CN" altLang="en-US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in</a:t>
            </a:r>
            <a:r>
              <a:rPr lang="zh-CN" altLang="en-US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China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73" y="1035050"/>
            <a:ext cx="4622800" cy="23979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0852" y="3573259"/>
            <a:ext cx="2981786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667" dirty="0">
                <a:latin typeface="Microsoft YaHei" charset="-122"/>
                <a:ea typeface="Microsoft YaHei" charset="-122"/>
                <a:cs typeface="Microsoft YaHei" charset="-122"/>
              </a:rPr>
              <a:t>Technical</a:t>
            </a:r>
            <a:r>
              <a:rPr lang="zh-CN" altLang="en-US" sz="2667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667" dirty="0">
                <a:latin typeface="Microsoft YaHei" charset="-122"/>
                <a:ea typeface="Microsoft YaHei" charset="-122"/>
                <a:cs typeface="Microsoft YaHei" charset="-122"/>
              </a:rPr>
              <a:t>part</a:t>
            </a:r>
            <a:endParaRPr lang="zh-CN" altLang="en-US" sz="2667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9378" y="3569550"/>
            <a:ext cx="3121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667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sz="2800" dirty="0" smtClean="0"/>
              <a:t>Governmental</a:t>
            </a:r>
            <a:r>
              <a:rPr lang="zh-CN" altLang="en-US" sz="2800" dirty="0" smtClean="0"/>
              <a:t> </a:t>
            </a:r>
            <a:r>
              <a:rPr lang="en-US" altLang="zh-CN" sz="2667" dirty="0" smtClean="0">
                <a:latin typeface="Microsoft YaHei" charset="-122"/>
                <a:ea typeface="Microsoft YaHei" charset="-122"/>
                <a:cs typeface="Microsoft YaHei" charset="-122"/>
              </a:rPr>
              <a:t>part</a:t>
            </a:r>
            <a:endParaRPr lang="zh-CN" altLang="en-US" sz="2667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" name="圆角矩形 9"/>
          <p:cNvSpPr/>
          <p:nvPr/>
        </p:nvSpPr>
        <p:spPr>
          <a:xfrm>
            <a:off x="1499497" y="4230052"/>
            <a:ext cx="6272903" cy="1256116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registered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MIIT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website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</a:p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Provide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public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Internet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service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legally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4193" y="1035050"/>
            <a:ext cx="1973984" cy="24359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Rectangle 9"/>
          <p:cNvSpPr/>
          <p:nvPr/>
        </p:nvSpPr>
        <p:spPr>
          <a:xfrm>
            <a:off x="5352120" y="1067426"/>
            <a:ext cx="1493433" cy="23655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690" y="1458899"/>
            <a:ext cx="1406921" cy="1446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3" y="1380758"/>
            <a:ext cx="1268022" cy="15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1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15325</TotalTime>
  <Words>2614</Words>
  <Application>Microsoft Macintosh PowerPoint</Application>
  <PresentationFormat>On-screen Show (16:10)</PresentationFormat>
  <Paragraphs>286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Aharoni</vt:lpstr>
      <vt:lpstr>Arial Unicode MS</vt:lpstr>
      <vt:lpstr>Calibri</vt:lpstr>
      <vt:lpstr>DengXian</vt:lpstr>
      <vt:lpstr>Mangal</vt:lpstr>
      <vt:lpstr>Microsoft YaHei</vt:lpstr>
      <vt:lpstr>Wingdings</vt:lpstr>
      <vt:lpstr>微软雅黑</vt:lpstr>
      <vt:lpstr>等线</vt:lpstr>
      <vt:lpstr>Arial</vt:lpstr>
      <vt:lpstr>Office Theme</vt:lpstr>
      <vt:lpstr>Accessing Google Scholar under Extreme Internet Censorship: A Legal Avenue</vt:lpstr>
      <vt:lpstr>PowerPoint Presentation</vt:lpstr>
      <vt:lpstr>PowerPoint Presentation</vt:lpstr>
      <vt:lpstr>Troubles of scholars</vt:lpstr>
      <vt:lpstr>Troubles of scholars</vt:lpstr>
      <vt:lpstr>Ways to bypass censorship</vt:lpstr>
      <vt:lpstr>Problems of circumvention system</vt:lpstr>
      <vt:lpstr>PowerPoint Presentation</vt:lpstr>
      <vt:lpstr>Internet censorship in China</vt:lpstr>
      <vt:lpstr>Mainstream Choice</vt:lpstr>
      <vt:lpstr>Comparison </vt:lpstr>
      <vt:lpstr>Comparison </vt:lpstr>
      <vt:lpstr>PowerPoint Presentation</vt:lpstr>
      <vt:lpstr>Combine advantages together</vt:lpstr>
      <vt:lpstr>Combine advantages together</vt:lpstr>
      <vt:lpstr>Combine advantages together</vt:lpstr>
      <vt:lpstr>Key points</vt:lpstr>
      <vt:lpstr>Key points</vt:lpstr>
      <vt:lpstr>Key points</vt:lpstr>
      <vt:lpstr>Key points</vt:lpstr>
      <vt:lpstr>PowerPoint Presentation</vt:lpstr>
      <vt:lpstr>Network experience</vt:lpstr>
      <vt:lpstr>Network experience</vt:lpstr>
      <vt:lpstr>Network experience</vt:lpstr>
      <vt:lpstr>Network experience</vt:lpstr>
      <vt:lpstr>Client side overhead</vt:lpstr>
      <vt:lpstr>Scalability</vt:lpstr>
      <vt:lpstr>PowerPoint Presentation</vt:lpstr>
      <vt:lpstr>The End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Lu</dc:creator>
  <cp:lastModifiedBy>Tony Lu</cp:lastModifiedBy>
  <cp:revision>141</cp:revision>
  <dcterms:created xsi:type="dcterms:W3CDTF">2017-12-02T03:48:12Z</dcterms:created>
  <dcterms:modified xsi:type="dcterms:W3CDTF">2017-12-16T09:28:10Z</dcterms:modified>
</cp:coreProperties>
</file>